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7315200" cy="9601200"/>
  <p:embeddedFontLst>
    <p:embeddedFont>
      <p:font typeface="Arapey" panose="020B0604020202020204" charset="0"/>
      <p:regular r:id="rId24"/>
    </p:embeddedFont>
    <p:embeddedFont>
      <p:font typeface="Arapey Bold" panose="020B0604020202020204" charset="0"/>
      <p:regular r:id="rId25"/>
    </p:embeddedFont>
    <p:embeddedFont>
      <p:font typeface="Arapey Bold Italics"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microsoft.com/office/2007/relationships/media" Target="../media/media2.mp4"/><Relationship Id="rId7"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1.png"/><Relationship Id="rId5" Type="http://schemas.microsoft.com/office/2007/relationships/media" Target="../media/media3.mp4"/><Relationship Id="rId10" Type="http://schemas.openxmlformats.org/officeDocument/2006/relationships/image" Target="../media/image15.jpeg"/><Relationship Id="rId4" Type="http://schemas.openxmlformats.org/officeDocument/2006/relationships/video" Target="../media/media2.mp4"/><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microsoft.com/office/2007/relationships/media" Target="../media/media6.mp4"/><Relationship Id="rId7" Type="http://schemas.openxmlformats.org/officeDocument/2006/relationships/image" Target="../media/image18.jpeg"/><Relationship Id="rId12" Type="http://schemas.openxmlformats.org/officeDocument/2006/relationships/image" Target="../media/image1.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slideLayout" Target="../slideLayouts/slideLayout7.xml"/><Relationship Id="rId10" Type="http://schemas.openxmlformats.org/officeDocument/2006/relationships/image" Target="../media/image21.jpeg"/><Relationship Id="rId4" Type="http://schemas.openxmlformats.org/officeDocument/2006/relationships/video" Target="../media/media6.mp4"/><Relationship Id="rId9"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pn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pn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11" Type="http://schemas.openxmlformats.org/officeDocument/2006/relationships/image" Target="../media/image1.pn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png"/><Relationship Id="rId5" Type="http://schemas.openxmlformats.org/officeDocument/2006/relationships/image" Target="../media/image48.jpeg"/><Relationship Id="rId4" Type="http://schemas.openxmlformats.org/officeDocument/2006/relationships/image" Target="../media/image47.jpe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52.png"/><Relationship Id="rId4" Type="http://schemas.openxmlformats.org/officeDocument/2006/relationships/image" Target="../media/image51.jpeg"/></Relationships>
</file>

<file path=ppt/slides/_rels/slide2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slideLayout" Target="../slideLayouts/slideLayout7.xml"/><Relationship Id="rId7" Type="http://schemas.openxmlformats.org/officeDocument/2006/relationships/image" Target="../media/image56.jpe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 Id="rId9"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image" Target="../media/image58.jpeg"/><Relationship Id="rId3" Type="http://schemas.microsoft.com/office/2007/relationships/media" Target="../media/media12.mp4"/><Relationship Id="rId7" Type="http://schemas.openxmlformats.org/officeDocument/2006/relationships/slideLayout" Target="../slideLayouts/slideLayout7.xml"/><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video" Target="../media/media13.mp4"/><Relationship Id="rId11" Type="http://schemas.openxmlformats.org/officeDocument/2006/relationships/image" Target="../media/image1.png"/><Relationship Id="rId5" Type="http://schemas.microsoft.com/office/2007/relationships/media" Target="../media/media13.mp4"/><Relationship Id="rId10" Type="http://schemas.openxmlformats.org/officeDocument/2006/relationships/image" Target="../media/image60.jpeg"/><Relationship Id="rId4" Type="http://schemas.openxmlformats.org/officeDocument/2006/relationships/video" Target="../media/media12.mp4"/><Relationship Id="rId9" Type="http://schemas.openxmlformats.org/officeDocument/2006/relationships/image" Target="../media/image59.jpeg"/></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D3B72"/>
        </a:solidFill>
        <a:effectLst/>
      </p:bgPr>
    </p:bg>
    <p:spTree>
      <p:nvGrpSpPr>
        <p:cNvPr id="1" name=""/>
        <p:cNvGrpSpPr/>
        <p:nvPr/>
      </p:nvGrpSpPr>
      <p:grpSpPr>
        <a:xfrm>
          <a:off x="0" y="0"/>
          <a:ext cx="0" cy="0"/>
          <a:chOff x="0" y="0"/>
          <a:chExt cx="0" cy="0"/>
        </a:xfrm>
      </p:grpSpPr>
      <p:sp>
        <p:nvSpPr>
          <p:cNvPr id="2" name="Freeform 2"/>
          <p:cNvSpPr/>
          <p:nvPr/>
        </p:nvSpPr>
        <p:spPr>
          <a:xfrm>
            <a:off x="0" y="0"/>
            <a:ext cx="2361507" cy="1595329"/>
          </a:xfrm>
          <a:custGeom>
            <a:avLst/>
            <a:gdLst/>
            <a:ahLst/>
            <a:cxnLst/>
            <a:rect l="l" t="t" r="r" b="b"/>
            <a:pathLst>
              <a:path w="2361507" h="1595329">
                <a:moveTo>
                  <a:pt x="0" y="0"/>
                </a:moveTo>
                <a:lnTo>
                  <a:pt x="2361507" y="0"/>
                </a:lnTo>
                <a:lnTo>
                  <a:pt x="2361507" y="1595329"/>
                </a:lnTo>
                <a:lnTo>
                  <a:pt x="0" y="1595329"/>
                </a:lnTo>
                <a:lnTo>
                  <a:pt x="0" y="0"/>
                </a:lnTo>
                <a:close/>
              </a:path>
            </a:pathLst>
          </a:custGeom>
          <a:blipFill>
            <a:blip r:embed="rId2">
              <a:alphaModFix amt="86000"/>
            </a:blip>
            <a:stretch>
              <a:fillRect/>
            </a:stretch>
          </a:blipFill>
        </p:spPr>
      </p:sp>
      <p:sp>
        <p:nvSpPr>
          <p:cNvPr id="3" name="TextBox 3"/>
          <p:cNvSpPr txBox="1"/>
          <p:nvPr/>
        </p:nvSpPr>
        <p:spPr>
          <a:xfrm>
            <a:off x="3003707" y="243914"/>
            <a:ext cx="13059971" cy="660399"/>
          </a:xfrm>
          <a:prstGeom prst="rect">
            <a:avLst/>
          </a:prstGeom>
        </p:spPr>
        <p:txBody>
          <a:bodyPr lIns="0" tIns="0" rIns="0" bIns="0" rtlCol="0" anchor="t">
            <a:spAutoFit/>
          </a:bodyPr>
          <a:lstStyle/>
          <a:p>
            <a:pPr algn="ctr">
              <a:lnSpc>
                <a:spcPts val="4999"/>
              </a:lnSpc>
              <a:spcBef>
                <a:spcPct val="0"/>
              </a:spcBef>
            </a:pPr>
            <a:r>
              <a:rPr lang="en-US" sz="4999">
                <a:solidFill>
                  <a:srgbClr val="FFFFFF"/>
                </a:solidFill>
                <a:latin typeface="Arapey"/>
                <a:ea typeface="Arapey"/>
                <a:cs typeface="Arapey"/>
                <a:sym typeface="Arapey"/>
              </a:rPr>
              <a:t>Project Title-School Garden &amp; Composting</a:t>
            </a:r>
          </a:p>
        </p:txBody>
      </p:sp>
      <p:grpSp>
        <p:nvGrpSpPr>
          <p:cNvPr id="4" name="Group 4"/>
          <p:cNvGrpSpPr/>
          <p:nvPr/>
        </p:nvGrpSpPr>
        <p:grpSpPr>
          <a:xfrm>
            <a:off x="1503172" y="7296026"/>
            <a:ext cx="15566578" cy="2738389"/>
            <a:chOff x="0" y="0"/>
            <a:chExt cx="4099839" cy="721222"/>
          </a:xfrm>
        </p:grpSpPr>
        <p:sp>
          <p:nvSpPr>
            <p:cNvPr id="5" name="Freeform 5"/>
            <p:cNvSpPr/>
            <p:nvPr/>
          </p:nvSpPr>
          <p:spPr>
            <a:xfrm>
              <a:off x="0" y="0"/>
              <a:ext cx="4099839" cy="721222"/>
            </a:xfrm>
            <a:custGeom>
              <a:avLst/>
              <a:gdLst/>
              <a:ahLst/>
              <a:cxnLst/>
              <a:rect l="l" t="t" r="r" b="b"/>
              <a:pathLst>
                <a:path w="4099839" h="721222">
                  <a:moveTo>
                    <a:pt x="25364" y="0"/>
                  </a:moveTo>
                  <a:lnTo>
                    <a:pt x="4074475" y="0"/>
                  </a:lnTo>
                  <a:cubicBezTo>
                    <a:pt x="4081202" y="0"/>
                    <a:pt x="4087654" y="2672"/>
                    <a:pt x="4092410" y="7429"/>
                  </a:cubicBezTo>
                  <a:cubicBezTo>
                    <a:pt x="4097167" y="12186"/>
                    <a:pt x="4099839" y="18637"/>
                    <a:pt x="4099839" y="25364"/>
                  </a:cubicBezTo>
                  <a:lnTo>
                    <a:pt x="4099839" y="695857"/>
                  </a:lnTo>
                  <a:cubicBezTo>
                    <a:pt x="4099839" y="709866"/>
                    <a:pt x="4088483" y="721222"/>
                    <a:pt x="4074475" y="721222"/>
                  </a:cubicBezTo>
                  <a:lnTo>
                    <a:pt x="25364" y="721222"/>
                  </a:lnTo>
                  <a:cubicBezTo>
                    <a:pt x="11356" y="721222"/>
                    <a:pt x="0" y="709866"/>
                    <a:pt x="0" y="695857"/>
                  </a:cubicBezTo>
                  <a:lnTo>
                    <a:pt x="0" y="25364"/>
                  </a:lnTo>
                  <a:cubicBezTo>
                    <a:pt x="0" y="11356"/>
                    <a:pt x="11356" y="0"/>
                    <a:pt x="25364" y="0"/>
                  </a:cubicBezTo>
                  <a:close/>
                </a:path>
              </a:pathLst>
            </a:custGeom>
            <a:solidFill>
              <a:srgbClr val="C3CC87"/>
            </a:solidFill>
          </p:spPr>
        </p:sp>
        <p:sp>
          <p:nvSpPr>
            <p:cNvPr id="6" name="TextBox 6"/>
            <p:cNvSpPr txBox="1"/>
            <p:nvPr/>
          </p:nvSpPr>
          <p:spPr>
            <a:xfrm>
              <a:off x="0" y="-57150"/>
              <a:ext cx="4099839" cy="778372"/>
            </a:xfrm>
            <a:prstGeom prst="rect">
              <a:avLst/>
            </a:prstGeom>
          </p:spPr>
          <p:txBody>
            <a:bodyPr lIns="50800" tIns="50800" rIns="50800" bIns="50800" rtlCol="0" anchor="ctr"/>
            <a:lstStyle/>
            <a:p>
              <a:pPr algn="ctr">
                <a:lnSpc>
                  <a:spcPts val="3220"/>
                </a:lnSpc>
              </a:pPr>
              <a:endParaRPr/>
            </a:p>
          </p:txBody>
        </p:sp>
      </p:grpSp>
      <p:sp>
        <p:nvSpPr>
          <p:cNvPr id="7" name="TextBox 7"/>
          <p:cNvSpPr txBox="1"/>
          <p:nvPr/>
        </p:nvSpPr>
        <p:spPr>
          <a:xfrm>
            <a:off x="2139078" y="7463869"/>
            <a:ext cx="14294765" cy="2570546"/>
          </a:xfrm>
          <a:prstGeom prst="rect">
            <a:avLst/>
          </a:prstGeom>
        </p:spPr>
        <p:txBody>
          <a:bodyPr lIns="0" tIns="0" rIns="0" bIns="0" rtlCol="0" anchor="t">
            <a:spAutoFit/>
          </a:bodyPr>
          <a:lstStyle/>
          <a:p>
            <a:pPr algn="ctr">
              <a:lnSpc>
                <a:spcPts val="4004"/>
              </a:lnSpc>
            </a:pPr>
            <a:r>
              <a:rPr lang="en-US" sz="4004">
                <a:solidFill>
                  <a:srgbClr val="744A34"/>
                </a:solidFill>
                <a:latin typeface="Arapey Bold"/>
                <a:ea typeface="Arapey Bold"/>
                <a:cs typeface="Arapey Bold"/>
                <a:sym typeface="Arapey Bold"/>
              </a:rPr>
              <a:t>Vision</a:t>
            </a:r>
          </a:p>
          <a:p>
            <a:pPr algn="ctr">
              <a:lnSpc>
                <a:spcPts val="4004"/>
              </a:lnSpc>
            </a:pPr>
            <a:r>
              <a:rPr lang="en-US" sz="4004">
                <a:solidFill>
                  <a:srgbClr val="744A34"/>
                </a:solidFill>
                <a:latin typeface="Arapey"/>
                <a:ea typeface="Arapey"/>
                <a:cs typeface="Arapey"/>
                <a:sym typeface="Arapey"/>
              </a:rPr>
              <a:t> </a:t>
            </a:r>
            <a:r>
              <a:rPr lang="en-US" sz="4004">
                <a:solidFill>
                  <a:srgbClr val="573423"/>
                </a:solidFill>
                <a:latin typeface="Arapey"/>
                <a:ea typeface="Arapey"/>
                <a:cs typeface="Arapey"/>
                <a:sym typeface="Arapey"/>
              </a:rPr>
              <a:t>Soil becomes a classroom.</a:t>
            </a:r>
          </a:p>
          <a:p>
            <a:pPr algn="ctr">
              <a:lnSpc>
                <a:spcPts val="4004"/>
              </a:lnSpc>
            </a:pPr>
            <a:r>
              <a:rPr lang="en-US" sz="4004">
                <a:solidFill>
                  <a:srgbClr val="573423"/>
                </a:solidFill>
                <a:latin typeface="Arapey"/>
                <a:ea typeface="Arapey"/>
                <a:cs typeface="Arapey"/>
                <a:sym typeface="Arapey"/>
              </a:rPr>
              <a:t>Waste becomes a resource. </a:t>
            </a:r>
          </a:p>
          <a:p>
            <a:pPr algn="ctr">
              <a:lnSpc>
                <a:spcPts val="4004"/>
              </a:lnSpc>
            </a:pPr>
            <a:r>
              <a:rPr lang="en-US" sz="4004">
                <a:solidFill>
                  <a:srgbClr val="573423"/>
                </a:solidFill>
                <a:latin typeface="Arapey"/>
                <a:ea typeface="Arapey"/>
                <a:cs typeface="Arapey"/>
                <a:sym typeface="Arapey"/>
              </a:rPr>
              <a:t>Students become its custodians.</a:t>
            </a:r>
          </a:p>
          <a:p>
            <a:pPr algn="ctr">
              <a:lnSpc>
                <a:spcPts val="4004"/>
              </a:lnSpc>
              <a:spcBef>
                <a:spcPct val="0"/>
              </a:spcBef>
            </a:pPr>
            <a:endParaRPr lang="en-US" sz="4004">
              <a:solidFill>
                <a:srgbClr val="573423"/>
              </a:solidFill>
              <a:latin typeface="Arapey"/>
              <a:ea typeface="Arapey"/>
              <a:cs typeface="Arapey"/>
              <a:sym typeface="Arapey"/>
            </a:endParaRPr>
          </a:p>
        </p:txBody>
      </p:sp>
      <p:sp>
        <p:nvSpPr>
          <p:cNvPr id="8" name="Freeform 8" descr="20240802_141911.jpg"/>
          <p:cNvSpPr/>
          <p:nvPr/>
        </p:nvSpPr>
        <p:spPr>
          <a:xfrm>
            <a:off x="3003707" y="1142439"/>
            <a:ext cx="13018704" cy="6014641"/>
          </a:xfrm>
          <a:custGeom>
            <a:avLst/>
            <a:gdLst/>
            <a:ahLst/>
            <a:cxnLst/>
            <a:rect l="l" t="t" r="r" b="b"/>
            <a:pathLst>
              <a:path w="13018704" h="6014641">
                <a:moveTo>
                  <a:pt x="0" y="0"/>
                </a:moveTo>
                <a:lnTo>
                  <a:pt x="13018704" y="0"/>
                </a:lnTo>
                <a:lnTo>
                  <a:pt x="13018704" y="6014641"/>
                </a:lnTo>
                <a:lnTo>
                  <a:pt x="0" y="6014641"/>
                </a:lnTo>
                <a:lnTo>
                  <a:pt x="0" y="0"/>
                </a:lnTo>
                <a:close/>
              </a:path>
            </a:pathLst>
          </a:custGeom>
          <a:blipFill>
            <a:blip r:embed="rId3"/>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D3B72"/>
        </a:solidFill>
        <a:effectLst/>
      </p:bgPr>
    </p:bg>
    <p:spTree>
      <p:nvGrpSpPr>
        <p:cNvPr id="1" name=""/>
        <p:cNvGrpSpPr/>
        <p:nvPr/>
      </p:nvGrpSpPr>
      <p:grpSpPr>
        <a:xfrm>
          <a:off x="0" y="0"/>
          <a:ext cx="0" cy="0"/>
          <a:chOff x="0" y="0"/>
          <a:chExt cx="0" cy="0"/>
        </a:xfrm>
      </p:grpSpPr>
      <p:grpSp>
        <p:nvGrpSpPr>
          <p:cNvPr id="2" name="Group 2"/>
          <p:cNvGrpSpPr/>
          <p:nvPr/>
        </p:nvGrpSpPr>
        <p:grpSpPr>
          <a:xfrm>
            <a:off x="761802" y="3920849"/>
            <a:ext cx="11124331" cy="4093162"/>
            <a:chOff x="0" y="0"/>
            <a:chExt cx="2929865" cy="1078035"/>
          </a:xfrm>
        </p:grpSpPr>
        <p:sp>
          <p:nvSpPr>
            <p:cNvPr id="3" name="Freeform 3"/>
            <p:cNvSpPr/>
            <p:nvPr/>
          </p:nvSpPr>
          <p:spPr>
            <a:xfrm>
              <a:off x="0" y="0"/>
              <a:ext cx="2929865" cy="1078034"/>
            </a:xfrm>
            <a:custGeom>
              <a:avLst/>
              <a:gdLst/>
              <a:ahLst/>
              <a:cxnLst/>
              <a:rect l="l" t="t" r="r" b="b"/>
              <a:pathLst>
                <a:path w="2929865" h="1078034">
                  <a:moveTo>
                    <a:pt x="35493" y="0"/>
                  </a:moveTo>
                  <a:lnTo>
                    <a:pt x="2894372" y="0"/>
                  </a:lnTo>
                  <a:cubicBezTo>
                    <a:pt x="2913974" y="0"/>
                    <a:pt x="2929865" y="15891"/>
                    <a:pt x="2929865" y="35493"/>
                  </a:cubicBezTo>
                  <a:lnTo>
                    <a:pt x="2929865" y="1042541"/>
                  </a:lnTo>
                  <a:cubicBezTo>
                    <a:pt x="2929865" y="1062144"/>
                    <a:pt x="2913974" y="1078034"/>
                    <a:pt x="2894372" y="1078034"/>
                  </a:cubicBezTo>
                  <a:lnTo>
                    <a:pt x="35493" y="1078034"/>
                  </a:lnTo>
                  <a:cubicBezTo>
                    <a:pt x="15891" y="1078034"/>
                    <a:pt x="0" y="1062144"/>
                    <a:pt x="0" y="1042541"/>
                  </a:cubicBezTo>
                  <a:lnTo>
                    <a:pt x="0" y="35493"/>
                  </a:lnTo>
                  <a:cubicBezTo>
                    <a:pt x="0" y="15891"/>
                    <a:pt x="15891" y="0"/>
                    <a:pt x="35493" y="0"/>
                  </a:cubicBezTo>
                  <a:close/>
                </a:path>
              </a:pathLst>
            </a:custGeom>
            <a:solidFill>
              <a:srgbClr val="C3CC87"/>
            </a:solidFill>
          </p:spPr>
        </p:sp>
        <p:sp>
          <p:nvSpPr>
            <p:cNvPr id="4" name="TextBox 4"/>
            <p:cNvSpPr txBox="1"/>
            <p:nvPr/>
          </p:nvSpPr>
          <p:spPr>
            <a:xfrm>
              <a:off x="0" y="-57150"/>
              <a:ext cx="2929865" cy="1135185"/>
            </a:xfrm>
            <a:prstGeom prst="rect">
              <a:avLst/>
            </a:prstGeom>
          </p:spPr>
          <p:txBody>
            <a:bodyPr lIns="50800" tIns="50800" rIns="50800" bIns="50800" rtlCol="0" anchor="ctr"/>
            <a:lstStyle/>
            <a:p>
              <a:pPr algn="ctr">
                <a:lnSpc>
                  <a:spcPts val="3220"/>
                </a:lnSpc>
              </a:pPr>
              <a:endParaRPr/>
            </a:p>
          </p:txBody>
        </p:sp>
      </p:grpSp>
      <p:sp>
        <p:nvSpPr>
          <p:cNvPr id="5" name="Freeform 5"/>
          <p:cNvSpPr/>
          <p:nvPr/>
        </p:nvSpPr>
        <p:spPr>
          <a:xfrm>
            <a:off x="0" y="0"/>
            <a:ext cx="2361507" cy="1595329"/>
          </a:xfrm>
          <a:custGeom>
            <a:avLst/>
            <a:gdLst/>
            <a:ahLst/>
            <a:cxnLst/>
            <a:rect l="l" t="t" r="r" b="b"/>
            <a:pathLst>
              <a:path w="2361507" h="1595329">
                <a:moveTo>
                  <a:pt x="0" y="0"/>
                </a:moveTo>
                <a:lnTo>
                  <a:pt x="2361507" y="0"/>
                </a:lnTo>
                <a:lnTo>
                  <a:pt x="2361507" y="1595329"/>
                </a:lnTo>
                <a:lnTo>
                  <a:pt x="0" y="1595329"/>
                </a:lnTo>
                <a:lnTo>
                  <a:pt x="0" y="0"/>
                </a:lnTo>
                <a:close/>
              </a:path>
            </a:pathLst>
          </a:custGeom>
          <a:blipFill>
            <a:blip r:embed="rId2"/>
            <a:stretch>
              <a:fillRect/>
            </a:stretch>
          </a:blipFill>
        </p:spPr>
      </p:sp>
      <p:sp>
        <p:nvSpPr>
          <p:cNvPr id="6" name="Freeform 6" descr="20260113_145751.jpg"/>
          <p:cNvSpPr/>
          <p:nvPr/>
        </p:nvSpPr>
        <p:spPr>
          <a:xfrm>
            <a:off x="13250256" y="324095"/>
            <a:ext cx="4497101" cy="9733985"/>
          </a:xfrm>
          <a:custGeom>
            <a:avLst/>
            <a:gdLst/>
            <a:ahLst/>
            <a:cxnLst/>
            <a:rect l="l" t="t" r="r" b="b"/>
            <a:pathLst>
              <a:path w="4497101" h="9733985">
                <a:moveTo>
                  <a:pt x="0" y="0"/>
                </a:moveTo>
                <a:lnTo>
                  <a:pt x="4497101" y="0"/>
                </a:lnTo>
                <a:lnTo>
                  <a:pt x="4497101" y="9733985"/>
                </a:lnTo>
                <a:lnTo>
                  <a:pt x="0" y="9733985"/>
                </a:lnTo>
                <a:lnTo>
                  <a:pt x="0" y="0"/>
                </a:lnTo>
                <a:close/>
              </a:path>
            </a:pathLst>
          </a:custGeom>
          <a:blipFill>
            <a:blip r:embed="rId3"/>
            <a:stretch>
              <a:fillRect/>
            </a:stretch>
          </a:blipFill>
        </p:spPr>
      </p:sp>
      <p:sp>
        <p:nvSpPr>
          <p:cNvPr id="7" name="TextBox 7"/>
          <p:cNvSpPr txBox="1"/>
          <p:nvPr/>
        </p:nvSpPr>
        <p:spPr>
          <a:xfrm>
            <a:off x="580052" y="3997049"/>
            <a:ext cx="10293793" cy="3703349"/>
          </a:xfrm>
          <a:prstGeom prst="rect">
            <a:avLst/>
          </a:prstGeom>
        </p:spPr>
        <p:txBody>
          <a:bodyPr lIns="0" tIns="0" rIns="0" bIns="0" rtlCol="0" anchor="t">
            <a:spAutoFit/>
          </a:bodyPr>
          <a:lstStyle/>
          <a:p>
            <a:pPr algn="ctr">
              <a:lnSpc>
                <a:spcPts val="4801"/>
              </a:lnSpc>
            </a:pPr>
            <a:r>
              <a:rPr lang="en-US" sz="4801">
                <a:solidFill>
                  <a:srgbClr val="744A34"/>
                </a:solidFill>
                <a:latin typeface="Arapey Bold"/>
                <a:ea typeface="Arapey Bold"/>
                <a:cs typeface="Arapey Bold"/>
                <a:sym typeface="Arapey Bold"/>
              </a:rPr>
              <a:t>Mission: </a:t>
            </a:r>
          </a:p>
          <a:p>
            <a:pPr algn="ctr">
              <a:lnSpc>
                <a:spcPts val="4801"/>
              </a:lnSpc>
            </a:pPr>
            <a:r>
              <a:rPr lang="en-US" sz="4801">
                <a:solidFill>
                  <a:srgbClr val="744A34"/>
                </a:solidFill>
                <a:latin typeface="Arapey Bold"/>
                <a:ea typeface="Arapey Bold"/>
                <a:cs typeface="Arapey Bold"/>
                <a:sym typeface="Arapey Bold"/>
              </a:rPr>
              <a:t>     </a:t>
            </a:r>
          </a:p>
          <a:p>
            <a:pPr algn="ctr">
              <a:lnSpc>
                <a:spcPts val="4801"/>
              </a:lnSpc>
              <a:spcBef>
                <a:spcPct val="0"/>
              </a:spcBef>
            </a:pPr>
            <a:r>
              <a:rPr lang="en-US" sz="4801">
                <a:solidFill>
                  <a:srgbClr val="744A34"/>
                </a:solidFill>
                <a:latin typeface="Arapey Bold"/>
                <a:ea typeface="Arapey Bold"/>
                <a:cs typeface="Arapey Bold"/>
                <a:sym typeface="Arapey Bold"/>
              </a:rPr>
              <a:t>As India’s First Fairtrade school , our mission is to bridge the gap between environmentallearning and everyday action.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D3B72"/>
        </a:solidFill>
        <a:effectLst/>
      </p:bgPr>
    </p:bg>
    <p:spTree>
      <p:nvGrpSpPr>
        <p:cNvPr id="1" name=""/>
        <p:cNvGrpSpPr/>
        <p:nvPr/>
      </p:nvGrpSpPr>
      <p:grpSpPr>
        <a:xfrm>
          <a:off x="0" y="0"/>
          <a:ext cx="0" cy="0"/>
          <a:chOff x="0" y="0"/>
          <a:chExt cx="0" cy="0"/>
        </a:xfrm>
      </p:grpSpPr>
      <p:grpSp>
        <p:nvGrpSpPr>
          <p:cNvPr id="2" name="Group 2"/>
          <p:cNvGrpSpPr/>
          <p:nvPr/>
        </p:nvGrpSpPr>
        <p:grpSpPr>
          <a:xfrm>
            <a:off x="5653316" y="1648658"/>
            <a:ext cx="8294374" cy="7012107"/>
            <a:chOff x="0" y="0"/>
            <a:chExt cx="2184527" cy="1846810"/>
          </a:xfrm>
        </p:grpSpPr>
        <p:sp>
          <p:nvSpPr>
            <p:cNvPr id="3" name="Freeform 3"/>
            <p:cNvSpPr/>
            <p:nvPr/>
          </p:nvSpPr>
          <p:spPr>
            <a:xfrm>
              <a:off x="0" y="0"/>
              <a:ext cx="2184527" cy="1846810"/>
            </a:xfrm>
            <a:custGeom>
              <a:avLst/>
              <a:gdLst/>
              <a:ahLst/>
              <a:cxnLst/>
              <a:rect l="l" t="t" r="r" b="b"/>
              <a:pathLst>
                <a:path w="2184527" h="1846810">
                  <a:moveTo>
                    <a:pt x="15868" y="0"/>
                  </a:moveTo>
                  <a:lnTo>
                    <a:pt x="2168659" y="0"/>
                  </a:lnTo>
                  <a:cubicBezTo>
                    <a:pt x="2172867" y="0"/>
                    <a:pt x="2176903" y="1672"/>
                    <a:pt x="2179879" y="4648"/>
                  </a:cubicBezTo>
                  <a:cubicBezTo>
                    <a:pt x="2182855" y="7623"/>
                    <a:pt x="2184527" y="11659"/>
                    <a:pt x="2184527" y="15868"/>
                  </a:cubicBezTo>
                  <a:lnTo>
                    <a:pt x="2184527" y="1830942"/>
                  </a:lnTo>
                  <a:cubicBezTo>
                    <a:pt x="2184527" y="1835151"/>
                    <a:pt x="2182855" y="1839187"/>
                    <a:pt x="2179879" y="1842162"/>
                  </a:cubicBezTo>
                  <a:cubicBezTo>
                    <a:pt x="2176903" y="1845138"/>
                    <a:pt x="2172867" y="1846810"/>
                    <a:pt x="2168659" y="1846810"/>
                  </a:cubicBezTo>
                  <a:lnTo>
                    <a:pt x="15868" y="1846810"/>
                  </a:lnTo>
                  <a:cubicBezTo>
                    <a:pt x="11659" y="1846810"/>
                    <a:pt x="7623" y="1845138"/>
                    <a:pt x="4648" y="1842162"/>
                  </a:cubicBezTo>
                  <a:cubicBezTo>
                    <a:pt x="1672" y="1839187"/>
                    <a:pt x="0" y="1835151"/>
                    <a:pt x="0" y="1830942"/>
                  </a:cubicBezTo>
                  <a:lnTo>
                    <a:pt x="0" y="15868"/>
                  </a:lnTo>
                  <a:cubicBezTo>
                    <a:pt x="0" y="11659"/>
                    <a:pt x="1672" y="7623"/>
                    <a:pt x="4648" y="4648"/>
                  </a:cubicBezTo>
                  <a:cubicBezTo>
                    <a:pt x="7623" y="1672"/>
                    <a:pt x="11659" y="0"/>
                    <a:pt x="15868" y="0"/>
                  </a:cubicBezTo>
                  <a:close/>
                </a:path>
              </a:pathLst>
            </a:custGeom>
            <a:solidFill>
              <a:srgbClr val="1D3B72"/>
            </a:solidFill>
          </p:spPr>
        </p:sp>
        <p:sp>
          <p:nvSpPr>
            <p:cNvPr id="4" name="TextBox 4"/>
            <p:cNvSpPr txBox="1"/>
            <p:nvPr/>
          </p:nvSpPr>
          <p:spPr>
            <a:xfrm>
              <a:off x="0" y="-47625"/>
              <a:ext cx="2184527" cy="1894435"/>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5396574" y="1579772"/>
            <a:ext cx="12184198" cy="7464635"/>
            <a:chOff x="0" y="0"/>
            <a:chExt cx="3209007" cy="1965994"/>
          </a:xfrm>
        </p:grpSpPr>
        <p:sp>
          <p:nvSpPr>
            <p:cNvPr id="6" name="Freeform 6"/>
            <p:cNvSpPr/>
            <p:nvPr/>
          </p:nvSpPr>
          <p:spPr>
            <a:xfrm>
              <a:off x="0" y="0"/>
              <a:ext cx="3209007" cy="1965994"/>
            </a:xfrm>
            <a:custGeom>
              <a:avLst/>
              <a:gdLst/>
              <a:ahLst/>
              <a:cxnLst/>
              <a:rect l="l" t="t" r="r" b="b"/>
              <a:pathLst>
                <a:path w="3209007" h="1965994">
                  <a:moveTo>
                    <a:pt x="10802" y="0"/>
                  </a:moveTo>
                  <a:lnTo>
                    <a:pt x="3198205" y="0"/>
                  </a:lnTo>
                  <a:cubicBezTo>
                    <a:pt x="3201070" y="0"/>
                    <a:pt x="3203817" y="1138"/>
                    <a:pt x="3205843" y="3164"/>
                  </a:cubicBezTo>
                  <a:cubicBezTo>
                    <a:pt x="3207869" y="5190"/>
                    <a:pt x="3209007" y="7937"/>
                    <a:pt x="3209007" y="10802"/>
                  </a:cubicBezTo>
                  <a:lnTo>
                    <a:pt x="3209007" y="1955192"/>
                  </a:lnTo>
                  <a:cubicBezTo>
                    <a:pt x="3209007" y="1958057"/>
                    <a:pt x="3207869" y="1960805"/>
                    <a:pt x="3205843" y="1962831"/>
                  </a:cubicBezTo>
                  <a:cubicBezTo>
                    <a:pt x="3203817" y="1964856"/>
                    <a:pt x="3201070" y="1965994"/>
                    <a:pt x="3198205" y="1965994"/>
                  </a:cubicBezTo>
                  <a:lnTo>
                    <a:pt x="10802" y="1965994"/>
                  </a:lnTo>
                  <a:cubicBezTo>
                    <a:pt x="7937" y="1965994"/>
                    <a:pt x="5190" y="1964856"/>
                    <a:pt x="3164" y="1962831"/>
                  </a:cubicBezTo>
                  <a:cubicBezTo>
                    <a:pt x="1138" y="1960805"/>
                    <a:pt x="0" y="1958057"/>
                    <a:pt x="0" y="1955192"/>
                  </a:cubicBezTo>
                  <a:lnTo>
                    <a:pt x="0" y="10802"/>
                  </a:lnTo>
                  <a:cubicBezTo>
                    <a:pt x="0" y="7937"/>
                    <a:pt x="1138" y="5190"/>
                    <a:pt x="3164" y="3164"/>
                  </a:cubicBezTo>
                  <a:cubicBezTo>
                    <a:pt x="5190" y="1138"/>
                    <a:pt x="7937" y="0"/>
                    <a:pt x="10802" y="0"/>
                  </a:cubicBezTo>
                  <a:close/>
                </a:path>
              </a:pathLst>
            </a:custGeom>
            <a:solidFill>
              <a:srgbClr val="C3CC87"/>
            </a:solidFill>
          </p:spPr>
        </p:sp>
        <p:sp>
          <p:nvSpPr>
            <p:cNvPr id="7" name="TextBox 7"/>
            <p:cNvSpPr txBox="1"/>
            <p:nvPr/>
          </p:nvSpPr>
          <p:spPr>
            <a:xfrm>
              <a:off x="0" y="-57150"/>
              <a:ext cx="3209007" cy="2023144"/>
            </a:xfrm>
            <a:prstGeom prst="rect">
              <a:avLst/>
            </a:prstGeom>
          </p:spPr>
          <p:txBody>
            <a:bodyPr lIns="50800" tIns="50800" rIns="50800" bIns="50800" rtlCol="0" anchor="ctr"/>
            <a:lstStyle/>
            <a:p>
              <a:pPr algn="ctr">
                <a:lnSpc>
                  <a:spcPts val="3220"/>
                </a:lnSpc>
              </a:pPr>
              <a:endParaRPr/>
            </a:p>
          </p:txBody>
        </p:sp>
      </p:grpSp>
      <p:sp>
        <p:nvSpPr>
          <p:cNvPr id="8" name="TextBox 8"/>
          <p:cNvSpPr txBox="1"/>
          <p:nvPr/>
        </p:nvSpPr>
        <p:spPr>
          <a:xfrm>
            <a:off x="5653316" y="1540510"/>
            <a:ext cx="11927456" cy="7120255"/>
          </a:xfrm>
          <a:prstGeom prst="rect">
            <a:avLst/>
          </a:prstGeom>
        </p:spPr>
        <p:txBody>
          <a:bodyPr lIns="0" tIns="0" rIns="0" bIns="0" rtlCol="0" anchor="t">
            <a:spAutoFit/>
          </a:bodyPr>
          <a:lstStyle/>
          <a:p>
            <a:pPr algn="ctr">
              <a:lnSpc>
                <a:spcPts val="5739"/>
              </a:lnSpc>
              <a:spcBef>
                <a:spcPct val="0"/>
              </a:spcBef>
            </a:pPr>
            <a:r>
              <a:rPr lang="en-US" sz="4099">
                <a:solidFill>
                  <a:srgbClr val="573423"/>
                </a:solidFill>
                <a:latin typeface="Arapey Bold"/>
                <a:ea typeface="Arapey Bold"/>
                <a:cs typeface="Arapey Bold"/>
                <a:sym typeface="Arapey Bold"/>
              </a:rPr>
              <a:t>Key Sustainable Development Goals (SDGs) Addressed</a:t>
            </a:r>
          </a:p>
          <a:p>
            <a:pPr algn="ctr">
              <a:lnSpc>
                <a:spcPts val="4200"/>
              </a:lnSpc>
              <a:spcBef>
                <a:spcPct val="0"/>
              </a:spcBef>
            </a:pPr>
            <a:r>
              <a:rPr lang="en-US" sz="3000">
                <a:solidFill>
                  <a:srgbClr val="573423"/>
                </a:solidFill>
                <a:latin typeface="Arapey Bold"/>
                <a:ea typeface="Arapey Bold"/>
                <a:cs typeface="Arapey Bold"/>
                <a:sym typeface="Arapey Bold"/>
              </a:rPr>
              <a:t>SDG 4</a:t>
            </a:r>
            <a:r>
              <a:rPr lang="en-US" sz="3000">
                <a:solidFill>
                  <a:srgbClr val="573423"/>
                </a:solidFill>
                <a:latin typeface="Arapey"/>
                <a:ea typeface="Arapey"/>
                <a:cs typeface="Arapey"/>
                <a:sym typeface="Arapey"/>
              </a:rPr>
              <a:t> (Quality Education): School farms act as living laboratories for experiential learning in science, math, biology, and environmental conservation.</a:t>
            </a:r>
          </a:p>
          <a:p>
            <a:pPr algn="ctr">
              <a:lnSpc>
                <a:spcPts val="4200"/>
              </a:lnSpc>
              <a:spcBef>
                <a:spcPct val="0"/>
              </a:spcBef>
            </a:pPr>
            <a:r>
              <a:rPr lang="en-US" sz="3000">
                <a:solidFill>
                  <a:srgbClr val="573423"/>
                </a:solidFill>
                <a:latin typeface="Arapey Bold"/>
                <a:ea typeface="Arapey Bold"/>
                <a:cs typeface="Arapey Bold"/>
                <a:sym typeface="Arapey Bold"/>
              </a:rPr>
              <a:t>SDG 2</a:t>
            </a:r>
            <a:r>
              <a:rPr lang="en-US" sz="3000">
                <a:solidFill>
                  <a:srgbClr val="573423"/>
                </a:solidFill>
                <a:latin typeface="Arapey"/>
                <a:ea typeface="Arapey"/>
                <a:cs typeface="Arapey"/>
                <a:sym typeface="Arapey"/>
              </a:rPr>
              <a:t> (Zero Hunger / Sustainable Agriculture): Educating students sustainable food production, crop diversity, and local food security.</a:t>
            </a:r>
          </a:p>
          <a:p>
            <a:pPr algn="ctr">
              <a:lnSpc>
                <a:spcPts val="4200"/>
              </a:lnSpc>
              <a:spcBef>
                <a:spcPct val="0"/>
              </a:spcBef>
            </a:pPr>
            <a:r>
              <a:rPr lang="en-US" sz="3000">
                <a:solidFill>
                  <a:srgbClr val="573423"/>
                </a:solidFill>
                <a:latin typeface="Arapey Bold"/>
                <a:ea typeface="Arapey Bold"/>
                <a:cs typeface="Arapey Bold"/>
                <a:sym typeface="Arapey Bold"/>
              </a:rPr>
              <a:t>SDG 3 </a:t>
            </a:r>
            <a:r>
              <a:rPr lang="en-US" sz="3000">
                <a:solidFill>
                  <a:srgbClr val="573423"/>
                </a:solidFill>
                <a:latin typeface="Arapey"/>
                <a:ea typeface="Arapey"/>
                <a:cs typeface="Arapey"/>
                <a:sym typeface="Arapey"/>
              </a:rPr>
              <a:t>(Good Health and Well-being): Promoting nutritious, chemical-free food and reduces non-communicable diseases by serving locally grown crops in cafeterias.</a:t>
            </a:r>
          </a:p>
          <a:p>
            <a:pPr algn="ctr">
              <a:lnSpc>
                <a:spcPts val="4200"/>
              </a:lnSpc>
              <a:spcBef>
                <a:spcPct val="0"/>
              </a:spcBef>
            </a:pPr>
            <a:r>
              <a:rPr lang="en-US" sz="3000">
                <a:solidFill>
                  <a:srgbClr val="573423"/>
                </a:solidFill>
                <a:latin typeface="Arapey Bold"/>
                <a:ea typeface="Arapey Bold"/>
                <a:cs typeface="Arapey Bold"/>
                <a:sym typeface="Arapey Bold"/>
              </a:rPr>
              <a:t>SDG 12</a:t>
            </a:r>
            <a:r>
              <a:rPr lang="en-US" sz="3000">
                <a:solidFill>
                  <a:srgbClr val="573423"/>
                </a:solidFill>
                <a:latin typeface="Arapey"/>
                <a:ea typeface="Arapey"/>
                <a:cs typeface="Arapey"/>
                <a:sym typeface="Arapey"/>
              </a:rPr>
              <a:t> (Responsible Consumption and Production): Introducing principles of composting, water conservation, and reducing food waste.</a:t>
            </a:r>
          </a:p>
          <a:p>
            <a:pPr algn="ctr">
              <a:lnSpc>
                <a:spcPts val="4200"/>
              </a:lnSpc>
              <a:spcBef>
                <a:spcPct val="0"/>
              </a:spcBef>
            </a:pPr>
            <a:r>
              <a:rPr lang="en-US" sz="3000">
                <a:solidFill>
                  <a:srgbClr val="573423"/>
                </a:solidFill>
                <a:latin typeface="Arapey Bold"/>
                <a:ea typeface="Arapey Bold"/>
                <a:cs typeface="Arapey Bold"/>
                <a:sym typeface="Arapey Bold"/>
              </a:rPr>
              <a:t>SDG 15</a:t>
            </a:r>
            <a:r>
              <a:rPr lang="en-US" sz="3000">
                <a:solidFill>
                  <a:srgbClr val="573423"/>
                </a:solidFill>
                <a:latin typeface="Arapey"/>
                <a:ea typeface="Arapey"/>
                <a:cs typeface="Arapey"/>
                <a:sym typeface="Arapey"/>
              </a:rPr>
              <a:t> (Life on Land): Fosters a sense of responsibility toward natural biodiversity, soil health, and conservation.</a:t>
            </a:r>
          </a:p>
        </p:txBody>
      </p:sp>
      <p:sp>
        <p:nvSpPr>
          <p:cNvPr id="9" name="Freeform 9" descr="20260810_103525.jpg"/>
          <p:cNvSpPr/>
          <p:nvPr/>
        </p:nvSpPr>
        <p:spPr>
          <a:xfrm>
            <a:off x="271734" y="463767"/>
            <a:ext cx="4430075" cy="9588906"/>
          </a:xfrm>
          <a:custGeom>
            <a:avLst/>
            <a:gdLst/>
            <a:ahLst/>
            <a:cxnLst/>
            <a:rect l="l" t="t" r="r" b="b"/>
            <a:pathLst>
              <a:path w="4430075" h="9588906">
                <a:moveTo>
                  <a:pt x="0" y="0"/>
                </a:moveTo>
                <a:lnTo>
                  <a:pt x="4430075" y="0"/>
                </a:lnTo>
                <a:lnTo>
                  <a:pt x="4430075" y="9588906"/>
                </a:lnTo>
                <a:lnTo>
                  <a:pt x="0" y="9588906"/>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sp>
        <p:nvSpPr>
          <p:cNvPr id="2" name="Freeform 2" descr="20260703_084352.jpg"/>
          <p:cNvSpPr/>
          <p:nvPr/>
        </p:nvSpPr>
        <p:spPr>
          <a:xfrm>
            <a:off x="386901" y="3622251"/>
            <a:ext cx="13808452" cy="6379505"/>
          </a:xfrm>
          <a:custGeom>
            <a:avLst/>
            <a:gdLst/>
            <a:ahLst/>
            <a:cxnLst/>
            <a:rect l="l" t="t" r="r" b="b"/>
            <a:pathLst>
              <a:path w="13808452" h="6379505">
                <a:moveTo>
                  <a:pt x="0" y="0"/>
                </a:moveTo>
                <a:lnTo>
                  <a:pt x="13808452" y="0"/>
                </a:lnTo>
                <a:lnTo>
                  <a:pt x="13808452" y="6379505"/>
                </a:lnTo>
                <a:lnTo>
                  <a:pt x="0" y="6379505"/>
                </a:lnTo>
                <a:lnTo>
                  <a:pt x="0" y="0"/>
                </a:lnTo>
                <a:close/>
              </a:path>
            </a:pathLst>
          </a:custGeom>
          <a:blipFill>
            <a:blip r:embed="rId2"/>
            <a:stretch>
              <a:fillRect/>
            </a:stretch>
          </a:blipFill>
        </p:spPr>
      </p:sp>
      <p:sp>
        <p:nvSpPr>
          <p:cNvPr id="3" name="Freeform 3"/>
          <p:cNvSpPr/>
          <p:nvPr/>
        </p:nvSpPr>
        <p:spPr>
          <a:xfrm>
            <a:off x="0"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3">
              <a:alphaModFix amt="95000"/>
            </a:blip>
            <a:stretch>
              <a:fillRect/>
            </a:stretch>
          </a:blipFill>
        </p:spPr>
      </p:sp>
      <p:pic>
        <p:nvPicPr>
          <p:cNvPr id="4" name="Picture 4"/>
          <p:cNvPicPr>
            <a:picLocks noChangeAspect="1"/>
          </p:cNvPicPr>
          <p:nvPr/>
        </p:nvPicPr>
        <p:blipFill>
          <a:blip r:embed="rId4"/>
          <a:stretch>
            <a:fillRect/>
          </a:stretch>
        </p:blipFill>
        <p:spPr>
          <a:xfrm>
            <a:off x="12561740" y="166144"/>
            <a:ext cx="5915048" cy="4841220"/>
          </a:xfrm>
          <a:prstGeom prst="rect">
            <a:avLst/>
          </a:prstGeom>
        </p:spPr>
      </p:pic>
      <p:sp>
        <p:nvSpPr>
          <p:cNvPr id="5" name="TextBox 5"/>
          <p:cNvSpPr txBox="1"/>
          <p:nvPr/>
        </p:nvSpPr>
        <p:spPr>
          <a:xfrm>
            <a:off x="3739144" y="219075"/>
            <a:ext cx="9066375" cy="809625"/>
          </a:xfrm>
          <a:prstGeom prst="rect">
            <a:avLst/>
          </a:prstGeom>
        </p:spPr>
        <p:txBody>
          <a:bodyPr lIns="0" tIns="0" rIns="0" bIns="0" rtlCol="0" anchor="t">
            <a:spAutoFit/>
          </a:bodyPr>
          <a:lstStyle/>
          <a:p>
            <a:pPr algn="ctr">
              <a:lnSpc>
                <a:spcPts val="6000"/>
              </a:lnSpc>
              <a:spcBef>
                <a:spcPct val="0"/>
              </a:spcBef>
            </a:pPr>
            <a:r>
              <a:rPr lang="en-US" sz="6000">
                <a:solidFill>
                  <a:srgbClr val="1D1E14"/>
                </a:solidFill>
                <a:latin typeface="Arapey Bold"/>
                <a:ea typeface="Arapey Bold"/>
                <a:cs typeface="Arapey Bold"/>
                <a:sym typeface="Arapey Bold"/>
              </a:rPr>
              <a:t>Our Campus</a:t>
            </a:r>
          </a:p>
        </p:txBody>
      </p:sp>
      <p:sp>
        <p:nvSpPr>
          <p:cNvPr id="6" name="TextBox 6"/>
          <p:cNvSpPr txBox="1"/>
          <p:nvPr/>
        </p:nvSpPr>
        <p:spPr>
          <a:xfrm>
            <a:off x="3215570" y="1490748"/>
            <a:ext cx="8443030" cy="1808747"/>
          </a:xfrm>
          <a:prstGeom prst="rect">
            <a:avLst/>
          </a:prstGeom>
        </p:spPr>
        <p:txBody>
          <a:bodyPr wrap="square" lIns="0" tIns="0" rIns="0" bIns="0" rtlCol="0" anchor="t">
            <a:spAutoFit/>
          </a:bodyPr>
          <a:lstStyle/>
          <a:p>
            <a:pPr algn="ctr">
              <a:lnSpc>
                <a:spcPts val="4665"/>
              </a:lnSpc>
            </a:pPr>
            <a:r>
              <a:rPr lang="en-US" sz="4665" dirty="0">
                <a:solidFill>
                  <a:srgbClr val="000000"/>
                </a:solidFill>
                <a:latin typeface="Arapey"/>
                <a:ea typeface="Arapey"/>
                <a:cs typeface="Arapey"/>
                <a:sym typeface="Arapey"/>
              </a:rPr>
              <a:t>Total Land Area :  17 acres</a:t>
            </a:r>
          </a:p>
          <a:p>
            <a:pPr algn="ctr">
              <a:lnSpc>
                <a:spcPts val="4665"/>
              </a:lnSpc>
            </a:pPr>
            <a:r>
              <a:rPr lang="en-US" sz="4665" dirty="0">
                <a:solidFill>
                  <a:srgbClr val="000000"/>
                </a:solidFill>
                <a:latin typeface="Arapey"/>
                <a:ea typeface="Arapey"/>
                <a:cs typeface="Arapey"/>
                <a:sym typeface="Arapey"/>
              </a:rPr>
              <a:t>Total green area : 8.3 acres (48.8%)</a:t>
            </a:r>
          </a:p>
          <a:p>
            <a:pPr algn="ctr">
              <a:lnSpc>
                <a:spcPts val="4665"/>
              </a:lnSpc>
              <a:spcBef>
                <a:spcPct val="0"/>
              </a:spcBef>
            </a:pPr>
            <a:r>
              <a:rPr lang="en-US" sz="4665" dirty="0">
                <a:solidFill>
                  <a:srgbClr val="000000"/>
                </a:solidFill>
                <a:latin typeface="Arapey"/>
                <a:ea typeface="Arapey"/>
                <a:cs typeface="Arapey"/>
                <a:sym typeface="Arapey"/>
              </a:rPr>
              <a:t>Shilp </a:t>
            </a:r>
            <a:r>
              <a:rPr lang="en-US" sz="4665" dirty="0" err="1">
                <a:solidFill>
                  <a:srgbClr val="000000"/>
                </a:solidFill>
                <a:latin typeface="Arapey"/>
                <a:ea typeface="Arapey"/>
                <a:cs typeface="Arapey"/>
                <a:sym typeface="Arapey"/>
              </a:rPr>
              <a:t>Udyaan</a:t>
            </a:r>
            <a:r>
              <a:rPr lang="en-US" sz="4665" dirty="0">
                <a:solidFill>
                  <a:srgbClr val="000000"/>
                </a:solidFill>
                <a:latin typeface="Arapey"/>
                <a:ea typeface="Arapey"/>
                <a:cs typeface="Arapey"/>
                <a:sym typeface="Arapey"/>
              </a:rPr>
              <a:t> area : 1 acre (5.9%)</a:t>
            </a:r>
          </a:p>
        </p:txBody>
      </p:sp>
      <p:sp>
        <p:nvSpPr>
          <p:cNvPr id="7" name="TextBox 7"/>
          <p:cNvSpPr txBox="1"/>
          <p:nvPr/>
        </p:nvSpPr>
        <p:spPr>
          <a:xfrm>
            <a:off x="14360376" y="5210175"/>
            <a:ext cx="3690253" cy="4229397"/>
          </a:xfrm>
          <a:prstGeom prst="rect">
            <a:avLst/>
          </a:prstGeom>
        </p:spPr>
        <p:txBody>
          <a:bodyPr lIns="0" tIns="0" rIns="0" bIns="0" rtlCol="0" anchor="t">
            <a:spAutoFit/>
          </a:bodyPr>
          <a:lstStyle/>
          <a:p>
            <a:pPr algn="ctr">
              <a:lnSpc>
                <a:spcPts val="4136"/>
              </a:lnSpc>
            </a:pPr>
            <a:r>
              <a:rPr lang="en-US" sz="4136">
                <a:solidFill>
                  <a:srgbClr val="000000"/>
                </a:solidFill>
                <a:latin typeface="Arapey Bold"/>
                <a:ea typeface="Arapey Bold"/>
                <a:cs typeface="Arapey Bold"/>
                <a:sym typeface="Arapey Bold"/>
              </a:rPr>
              <a:t>VSA Community</a:t>
            </a:r>
          </a:p>
          <a:p>
            <a:pPr algn="ctr">
              <a:lnSpc>
                <a:spcPts val="4136"/>
              </a:lnSpc>
            </a:pPr>
            <a:endParaRPr lang="en-US" sz="4136">
              <a:solidFill>
                <a:srgbClr val="000000"/>
              </a:solidFill>
              <a:latin typeface="Arapey Bold"/>
              <a:ea typeface="Arapey Bold"/>
              <a:cs typeface="Arapey Bold"/>
              <a:sym typeface="Arapey Bold"/>
            </a:endParaRPr>
          </a:p>
          <a:p>
            <a:pPr algn="ctr">
              <a:lnSpc>
                <a:spcPts val="4136"/>
              </a:lnSpc>
            </a:pPr>
            <a:r>
              <a:rPr lang="en-US" sz="4136">
                <a:solidFill>
                  <a:srgbClr val="000000"/>
                </a:solidFill>
                <a:latin typeface="Arapey"/>
                <a:ea typeface="Arapey"/>
                <a:cs typeface="Arapey"/>
                <a:sym typeface="Arapey"/>
              </a:rPr>
              <a:t>Students : 2500</a:t>
            </a:r>
          </a:p>
          <a:p>
            <a:pPr algn="ctr">
              <a:lnSpc>
                <a:spcPts val="4136"/>
              </a:lnSpc>
            </a:pPr>
            <a:endParaRPr lang="en-US" sz="4136">
              <a:solidFill>
                <a:srgbClr val="000000"/>
              </a:solidFill>
              <a:latin typeface="Arapey"/>
              <a:ea typeface="Arapey"/>
              <a:cs typeface="Arapey"/>
              <a:sym typeface="Arapey"/>
            </a:endParaRPr>
          </a:p>
          <a:p>
            <a:pPr algn="ctr">
              <a:lnSpc>
                <a:spcPts val="4136"/>
              </a:lnSpc>
            </a:pPr>
            <a:r>
              <a:rPr lang="en-US" sz="4136">
                <a:solidFill>
                  <a:srgbClr val="000000"/>
                </a:solidFill>
                <a:latin typeface="Arapey"/>
                <a:ea typeface="Arapey"/>
                <a:cs typeface="Arapey"/>
                <a:sym typeface="Arapey"/>
              </a:rPr>
              <a:t>     Staff : 500 </a:t>
            </a:r>
          </a:p>
          <a:p>
            <a:pPr algn="ctr">
              <a:lnSpc>
                <a:spcPts val="4136"/>
              </a:lnSpc>
            </a:pPr>
            <a:endParaRPr lang="en-US" sz="4136">
              <a:solidFill>
                <a:srgbClr val="000000"/>
              </a:solidFill>
              <a:latin typeface="Arapey"/>
              <a:ea typeface="Arapey"/>
              <a:cs typeface="Arapey"/>
              <a:sym typeface="Arapey"/>
            </a:endParaRPr>
          </a:p>
          <a:p>
            <a:pPr algn="ctr">
              <a:lnSpc>
                <a:spcPts val="4136"/>
              </a:lnSpc>
              <a:spcBef>
                <a:spcPct val="0"/>
              </a:spcBef>
            </a:pPr>
            <a:r>
              <a:rPr lang="en-US" sz="4136">
                <a:solidFill>
                  <a:srgbClr val="000000"/>
                </a:solidFill>
                <a:latin typeface="Arapey"/>
                <a:ea typeface="Arapey"/>
                <a:cs typeface="Arapey"/>
                <a:sym typeface="Arapey"/>
              </a:rPr>
              <a:t>Parent community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sp>
        <p:nvSpPr>
          <p:cNvPr id="2" name="Freeform 2"/>
          <p:cNvSpPr/>
          <p:nvPr/>
        </p:nvSpPr>
        <p:spPr>
          <a:xfrm>
            <a:off x="1668459" y="2826607"/>
            <a:ext cx="14301287" cy="6613972"/>
          </a:xfrm>
          <a:custGeom>
            <a:avLst/>
            <a:gdLst/>
            <a:ahLst/>
            <a:cxnLst/>
            <a:rect l="l" t="t" r="r" b="b"/>
            <a:pathLst>
              <a:path w="14301287" h="6613972">
                <a:moveTo>
                  <a:pt x="0" y="0"/>
                </a:moveTo>
                <a:lnTo>
                  <a:pt x="14301287" y="0"/>
                </a:lnTo>
                <a:lnTo>
                  <a:pt x="14301287" y="6613973"/>
                </a:lnTo>
                <a:lnTo>
                  <a:pt x="0" y="6613973"/>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sp>
      <p:sp>
        <p:nvSpPr>
          <p:cNvPr id="3" name="Freeform 3"/>
          <p:cNvSpPr/>
          <p:nvPr/>
        </p:nvSpPr>
        <p:spPr>
          <a:xfrm>
            <a:off x="0"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3"/>
            <a:stretch>
              <a:fillRect/>
            </a:stretch>
          </a:blipFill>
        </p:spPr>
      </p:sp>
      <p:sp>
        <p:nvSpPr>
          <p:cNvPr id="4" name="TextBox 4"/>
          <p:cNvSpPr txBox="1"/>
          <p:nvPr/>
        </p:nvSpPr>
        <p:spPr>
          <a:xfrm>
            <a:off x="1668459" y="1575433"/>
            <a:ext cx="14026975" cy="631191"/>
          </a:xfrm>
          <a:prstGeom prst="rect">
            <a:avLst/>
          </a:prstGeom>
        </p:spPr>
        <p:txBody>
          <a:bodyPr lIns="0" tIns="0" rIns="0" bIns="0" rtlCol="0" anchor="t">
            <a:spAutoFit/>
          </a:bodyPr>
          <a:lstStyle/>
          <a:p>
            <a:pPr algn="ctr">
              <a:lnSpc>
                <a:spcPts val="4600"/>
              </a:lnSpc>
              <a:spcBef>
                <a:spcPct val="0"/>
              </a:spcBef>
            </a:pPr>
            <a:r>
              <a:rPr lang="en-US" sz="4600">
                <a:solidFill>
                  <a:srgbClr val="573423"/>
                </a:solidFill>
                <a:latin typeface="Arapey"/>
                <a:ea typeface="Arapey"/>
                <a:cs typeface="Arapey"/>
                <a:sym typeface="Arapey"/>
              </a:rPr>
              <a:t>An acre of unused land became our new classroom in 2023</a:t>
            </a:r>
          </a:p>
        </p:txBody>
      </p:sp>
      <p:sp>
        <p:nvSpPr>
          <p:cNvPr id="5" name="TextBox 5"/>
          <p:cNvSpPr txBox="1"/>
          <p:nvPr/>
        </p:nvSpPr>
        <p:spPr>
          <a:xfrm>
            <a:off x="3739144" y="219075"/>
            <a:ext cx="9066375" cy="809625"/>
          </a:xfrm>
          <a:prstGeom prst="rect">
            <a:avLst/>
          </a:prstGeom>
        </p:spPr>
        <p:txBody>
          <a:bodyPr lIns="0" tIns="0" rIns="0" bIns="0" rtlCol="0" anchor="t">
            <a:spAutoFit/>
          </a:bodyPr>
          <a:lstStyle/>
          <a:p>
            <a:pPr algn="ctr">
              <a:lnSpc>
                <a:spcPts val="6000"/>
              </a:lnSpc>
              <a:spcBef>
                <a:spcPct val="0"/>
              </a:spcBef>
            </a:pPr>
            <a:r>
              <a:rPr lang="en-US" sz="6000">
                <a:solidFill>
                  <a:srgbClr val="1D1E14"/>
                </a:solidFill>
                <a:latin typeface="Arapey Bold"/>
                <a:ea typeface="Arapey Bold"/>
                <a:cs typeface="Arapey Bold"/>
                <a:sym typeface="Arapey Bold"/>
              </a:rPr>
              <a:t>Our</a:t>
            </a:r>
            <a:r>
              <a:rPr lang="en-US" sz="6000" i="1">
                <a:solidFill>
                  <a:srgbClr val="1D1E14"/>
                </a:solidFill>
                <a:latin typeface="Arapey Bold Italics"/>
                <a:ea typeface="Arapey Bold Italics"/>
                <a:cs typeface="Arapey Bold Italics"/>
                <a:sym typeface="Arapey Bold Italics"/>
              </a:rPr>
              <a:t> </a:t>
            </a:r>
            <a:r>
              <a:rPr lang="en-US" sz="6000">
                <a:solidFill>
                  <a:srgbClr val="1D1E14"/>
                </a:solidFill>
                <a:latin typeface="Arapey Bold"/>
                <a:ea typeface="Arapey Bold"/>
                <a:cs typeface="Arapey Bold"/>
                <a:sym typeface="Arapey Bold"/>
              </a:rPr>
              <a:t>new Classroom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sp>
        <p:nvSpPr>
          <p:cNvPr id="2" name="Freeform 2"/>
          <p:cNvSpPr/>
          <p:nvPr/>
        </p:nvSpPr>
        <p:spPr>
          <a:xfrm>
            <a:off x="15798602" y="9834436"/>
            <a:ext cx="1502061" cy="223944"/>
          </a:xfrm>
          <a:custGeom>
            <a:avLst/>
            <a:gdLst/>
            <a:ahLst/>
            <a:cxnLst/>
            <a:rect l="l" t="t" r="r" b="b"/>
            <a:pathLst>
              <a:path w="1502061" h="223944">
                <a:moveTo>
                  <a:pt x="0" y="0"/>
                </a:moveTo>
                <a:lnTo>
                  <a:pt x="1502060" y="0"/>
                </a:lnTo>
                <a:lnTo>
                  <a:pt x="1502060" y="223944"/>
                </a:lnTo>
                <a:lnTo>
                  <a:pt x="0" y="2239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descr="IMG_20240626_140906.jpg"/>
          <p:cNvSpPr/>
          <p:nvPr/>
        </p:nvSpPr>
        <p:spPr>
          <a:xfrm>
            <a:off x="7132851" y="1259927"/>
            <a:ext cx="4556777" cy="6068703"/>
          </a:xfrm>
          <a:custGeom>
            <a:avLst/>
            <a:gdLst/>
            <a:ahLst/>
            <a:cxnLst/>
            <a:rect l="l" t="t" r="r" b="b"/>
            <a:pathLst>
              <a:path w="4556777" h="6068703">
                <a:moveTo>
                  <a:pt x="0" y="0"/>
                </a:moveTo>
                <a:lnTo>
                  <a:pt x="4556777" y="0"/>
                </a:lnTo>
                <a:lnTo>
                  <a:pt x="4556777" y="6068704"/>
                </a:lnTo>
                <a:lnTo>
                  <a:pt x="0" y="6068704"/>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4" name="Freeform 4"/>
          <p:cNvSpPr/>
          <p:nvPr/>
        </p:nvSpPr>
        <p:spPr>
          <a:xfrm>
            <a:off x="12805519" y="249060"/>
            <a:ext cx="4967668" cy="7079571"/>
          </a:xfrm>
          <a:custGeom>
            <a:avLst/>
            <a:gdLst/>
            <a:ahLst/>
            <a:cxnLst/>
            <a:rect l="l" t="t" r="r" b="b"/>
            <a:pathLst>
              <a:path w="4967668" h="7079571">
                <a:moveTo>
                  <a:pt x="0" y="0"/>
                </a:moveTo>
                <a:lnTo>
                  <a:pt x="4967667" y="0"/>
                </a:lnTo>
                <a:lnTo>
                  <a:pt x="4967667" y="7079571"/>
                </a:lnTo>
                <a:lnTo>
                  <a:pt x="0" y="7079571"/>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sp>
      <p:sp>
        <p:nvSpPr>
          <p:cNvPr id="5" name="Freeform 5" descr="IMG_20240703_140304.jpg"/>
          <p:cNvSpPr/>
          <p:nvPr/>
        </p:nvSpPr>
        <p:spPr>
          <a:xfrm>
            <a:off x="266129" y="2498517"/>
            <a:ext cx="5750830" cy="4830113"/>
          </a:xfrm>
          <a:custGeom>
            <a:avLst/>
            <a:gdLst/>
            <a:ahLst/>
            <a:cxnLst/>
            <a:rect l="l" t="t" r="r" b="b"/>
            <a:pathLst>
              <a:path w="5750830" h="4830113">
                <a:moveTo>
                  <a:pt x="0" y="0"/>
                </a:moveTo>
                <a:lnTo>
                  <a:pt x="5750831" y="0"/>
                </a:lnTo>
                <a:lnTo>
                  <a:pt x="5750831" y="4830114"/>
                </a:lnTo>
                <a:lnTo>
                  <a:pt x="0" y="4830114"/>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sp>
      <p:sp>
        <p:nvSpPr>
          <p:cNvPr id="6" name="Freeform 6"/>
          <p:cNvSpPr/>
          <p:nvPr/>
        </p:nvSpPr>
        <p:spPr>
          <a:xfrm>
            <a:off x="0"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7"/>
            <a:stretch>
              <a:fillRect/>
            </a:stretch>
          </a:blipFill>
        </p:spPr>
      </p:sp>
      <p:sp>
        <p:nvSpPr>
          <p:cNvPr id="7" name="TextBox 7"/>
          <p:cNvSpPr txBox="1"/>
          <p:nvPr/>
        </p:nvSpPr>
        <p:spPr>
          <a:xfrm>
            <a:off x="266129" y="8099396"/>
            <a:ext cx="17349725" cy="1539875"/>
          </a:xfrm>
          <a:prstGeom prst="rect">
            <a:avLst/>
          </a:prstGeom>
        </p:spPr>
        <p:txBody>
          <a:bodyPr lIns="0" tIns="0" rIns="0" bIns="0" rtlCol="0" anchor="t">
            <a:spAutoFit/>
          </a:bodyPr>
          <a:lstStyle/>
          <a:p>
            <a:pPr algn="ctr">
              <a:lnSpc>
                <a:spcPts val="3999"/>
              </a:lnSpc>
              <a:spcBef>
                <a:spcPct val="0"/>
              </a:spcBef>
            </a:pPr>
            <a:r>
              <a:rPr lang="en-US" sz="3999">
                <a:solidFill>
                  <a:srgbClr val="000000"/>
                </a:solidFill>
                <a:latin typeface="Arapey"/>
                <a:ea typeface="Arapey"/>
                <a:cs typeface="Arapey"/>
                <a:sym typeface="Arapey"/>
              </a:rPr>
              <a:t>Soon the focus shifted from </a:t>
            </a:r>
          </a:p>
          <a:p>
            <a:pPr algn="ctr">
              <a:lnSpc>
                <a:spcPts val="3999"/>
              </a:lnSpc>
              <a:spcBef>
                <a:spcPct val="0"/>
              </a:spcBef>
            </a:pPr>
            <a:r>
              <a:rPr lang="en-US" sz="3999">
                <a:solidFill>
                  <a:srgbClr val="000000"/>
                </a:solidFill>
                <a:latin typeface="Arapey"/>
                <a:ea typeface="Arapey"/>
                <a:cs typeface="Arapey"/>
                <a:sym typeface="Arapey"/>
              </a:rPr>
              <a:t>cultivating land to </a:t>
            </a:r>
          </a:p>
          <a:p>
            <a:pPr algn="ctr">
              <a:lnSpc>
                <a:spcPts val="3999"/>
              </a:lnSpc>
              <a:spcBef>
                <a:spcPct val="0"/>
              </a:spcBef>
            </a:pPr>
            <a:r>
              <a:rPr lang="en-US" sz="3999">
                <a:solidFill>
                  <a:srgbClr val="000000"/>
                </a:solidFill>
                <a:latin typeface="Arapey"/>
                <a:ea typeface="Arapey"/>
                <a:cs typeface="Arapey"/>
                <a:sym typeface="Arapey"/>
              </a:rPr>
              <a:t>cultivating “seeds of possibility” </a:t>
            </a:r>
          </a:p>
        </p:txBody>
      </p:sp>
      <p:sp>
        <p:nvSpPr>
          <p:cNvPr id="8" name="TextBox 8"/>
          <p:cNvSpPr txBox="1"/>
          <p:nvPr/>
        </p:nvSpPr>
        <p:spPr>
          <a:xfrm>
            <a:off x="3739144" y="219075"/>
            <a:ext cx="9066375" cy="809625"/>
          </a:xfrm>
          <a:prstGeom prst="rect">
            <a:avLst/>
          </a:prstGeom>
        </p:spPr>
        <p:txBody>
          <a:bodyPr lIns="0" tIns="0" rIns="0" bIns="0" rtlCol="0" anchor="t">
            <a:spAutoFit/>
          </a:bodyPr>
          <a:lstStyle/>
          <a:p>
            <a:pPr algn="ctr">
              <a:lnSpc>
                <a:spcPts val="6000"/>
              </a:lnSpc>
              <a:spcBef>
                <a:spcPct val="0"/>
              </a:spcBef>
            </a:pPr>
            <a:r>
              <a:rPr lang="en-US" sz="6000">
                <a:solidFill>
                  <a:srgbClr val="744A34"/>
                </a:solidFill>
                <a:latin typeface="Arapey Bold"/>
                <a:ea typeface="Arapey Bold"/>
                <a:cs typeface="Arapey Bold"/>
                <a:sym typeface="Arapey Bold"/>
              </a:rPr>
              <a:t>Soil, </a:t>
            </a:r>
            <a:r>
              <a:rPr lang="en-US" sz="6000">
                <a:solidFill>
                  <a:srgbClr val="1D1E14"/>
                </a:solidFill>
                <a:latin typeface="Arapey Bold"/>
                <a:ea typeface="Arapey Bold"/>
                <a:cs typeface="Arapey Bold"/>
                <a:sym typeface="Arapey Bold"/>
              </a:rPr>
              <a:t>our</a:t>
            </a:r>
            <a:r>
              <a:rPr lang="en-US" sz="6000" i="1">
                <a:solidFill>
                  <a:srgbClr val="1D1E14"/>
                </a:solidFill>
                <a:latin typeface="Arapey Bold Italics"/>
                <a:ea typeface="Arapey Bold Italics"/>
                <a:cs typeface="Arapey Bold Italics"/>
                <a:sym typeface="Arapey Bold Italics"/>
              </a:rPr>
              <a:t> </a:t>
            </a:r>
            <a:r>
              <a:rPr lang="en-US" sz="6000">
                <a:solidFill>
                  <a:srgbClr val="1D1E14"/>
                </a:solidFill>
                <a:latin typeface="Arapey Bold"/>
                <a:ea typeface="Arapey Bold"/>
                <a:cs typeface="Arapey Bold"/>
                <a:sym typeface="Arapey Bold"/>
              </a:rPr>
              <a:t>new </a:t>
            </a:r>
            <a:r>
              <a:rPr lang="en-US" sz="6000" i="1">
                <a:solidFill>
                  <a:srgbClr val="1D1E14"/>
                </a:solidFill>
                <a:latin typeface="Arapey Bold Italics"/>
                <a:ea typeface="Arapey Bold Italics"/>
                <a:cs typeface="Arapey Bold Italics"/>
                <a:sym typeface="Arapey Bold Italics"/>
              </a:rPr>
              <a:t>Black Board</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rcRect r="4908"/>
          <a:stretch>
            <a:fillRect/>
          </a:stretch>
        </p:blipFill>
        <p:spPr>
          <a:xfrm>
            <a:off x="1346325" y="2671276"/>
            <a:ext cx="3113890" cy="5821557"/>
          </a:xfrm>
          <a:prstGeom prst="rect">
            <a:avLst/>
          </a:prstGeom>
        </p:spPr>
      </p:pic>
      <p:pic>
        <p:nvPicPr>
          <p:cNvPr id="3" name="Picture 3" descr="20260813_135510.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rcRect/>
          <a:stretch>
            <a:fillRect/>
          </a:stretch>
        </p:blipFill>
        <p:spPr>
          <a:xfrm>
            <a:off x="13627259" y="2730305"/>
            <a:ext cx="3208218" cy="5703499"/>
          </a:xfrm>
          <a:prstGeom prst="rect">
            <a:avLst/>
          </a:prstGeom>
        </p:spPr>
      </p:pic>
      <p:pic>
        <p:nvPicPr>
          <p:cNvPr id="4" name="Picture 4">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0"/>
          <a:srcRect/>
          <a:stretch>
            <a:fillRect/>
          </a:stretch>
        </p:blipFill>
        <p:spPr>
          <a:xfrm>
            <a:off x="7439628" y="2575906"/>
            <a:ext cx="3208218" cy="5703499"/>
          </a:xfrm>
          <a:prstGeom prst="rect">
            <a:avLst/>
          </a:prstGeom>
        </p:spPr>
      </p:pic>
      <p:grpSp>
        <p:nvGrpSpPr>
          <p:cNvPr id="5" name="Group 5"/>
          <p:cNvGrpSpPr/>
          <p:nvPr/>
        </p:nvGrpSpPr>
        <p:grpSpPr>
          <a:xfrm rot="5400000">
            <a:off x="6017396" y="9425659"/>
            <a:ext cx="477037" cy="417407"/>
            <a:chOff x="0" y="0"/>
            <a:chExt cx="812800" cy="711200"/>
          </a:xfrm>
        </p:grpSpPr>
        <p:sp>
          <p:nvSpPr>
            <p:cNvPr id="6" name="Freeform 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573423"/>
            </a:solidFill>
          </p:spPr>
        </p:sp>
        <p:sp>
          <p:nvSpPr>
            <p:cNvPr id="7" name="TextBox 7"/>
            <p:cNvSpPr txBox="1"/>
            <p:nvPr/>
          </p:nvSpPr>
          <p:spPr>
            <a:xfrm>
              <a:off x="127000" y="320675"/>
              <a:ext cx="558800" cy="339725"/>
            </a:xfrm>
            <a:prstGeom prst="rect">
              <a:avLst/>
            </a:prstGeom>
          </p:spPr>
          <p:txBody>
            <a:bodyPr lIns="50800" tIns="50800" rIns="50800" bIns="50800" rtlCol="0" anchor="ctr"/>
            <a:lstStyle/>
            <a:p>
              <a:pPr algn="ctr">
                <a:lnSpc>
                  <a:spcPts val="2400"/>
                </a:lnSpc>
              </a:pPr>
              <a:endParaRPr/>
            </a:p>
          </p:txBody>
        </p:sp>
      </p:grpSp>
      <p:grpSp>
        <p:nvGrpSpPr>
          <p:cNvPr id="8" name="Group 8"/>
          <p:cNvGrpSpPr/>
          <p:nvPr/>
        </p:nvGrpSpPr>
        <p:grpSpPr>
          <a:xfrm rot="5400000">
            <a:off x="11942194" y="9431340"/>
            <a:ext cx="477037" cy="417407"/>
            <a:chOff x="0" y="0"/>
            <a:chExt cx="812800" cy="711200"/>
          </a:xfrm>
        </p:grpSpPr>
        <p:sp>
          <p:nvSpPr>
            <p:cNvPr id="9" name="Freeform 9"/>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573423"/>
            </a:solidFill>
          </p:spPr>
        </p:sp>
        <p:sp>
          <p:nvSpPr>
            <p:cNvPr id="10" name="TextBox 10"/>
            <p:cNvSpPr txBox="1"/>
            <p:nvPr/>
          </p:nvSpPr>
          <p:spPr>
            <a:xfrm>
              <a:off x="127000" y="320675"/>
              <a:ext cx="558800" cy="339725"/>
            </a:xfrm>
            <a:prstGeom prst="rect">
              <a:avLst/>
            </a:prstGeom>
          </p:spPr>
          <p:txBody>
            <a:bodyPr lIns="50800" tIns="50800" rIns="50800" bIns="50800" rtlCol="0" anchor="ctr"/>
            <a:lstStyle/>
            <a:p>
              <a:pPr algn="ctr">
                <a:lnSpc>
                  <a:spcPts val="2400"/>
                </a:lnSpc>
              </a:pPr>
              <a:endParaRPr/>
            </a:p>
          </p:txBody>
        </p:sp>
      </p:grpSp>
      <p:sp>
        <p:nvSpPr>
          <p:cNvPr id="11" name="Freeform 11"/>
          <p:cNvSpPr/>
          <p:nvPr/>
        </p:nvSpPr>
        <p:spPr>
          <a:xfrm>
            <a:off x="8290" y="7657"/>
            <a:ext cx="2093903" cy="1414548"/>
          </a:xfrm>
          <a:custGeom>
            <a:avLst/>
            <a:gdLst/>
            <a:ahLst/>
            <a:cxnLst/>
            <a:rect l="l" t="t" r="r" b="b"/>
            <a:pathLst>
              <a:path w="2093903" h="1414548">
                <a:moveTo>
                  <a:pt x="0" y="0"/>
                </a:moveTo>
                <a:lnTo>
                  <a:pt x="2093903" y="0"/>
                </a:lnTo>
                <a:lnTo>
                  <a:pt x="2093903" y="1414547"/>
                </a:lnTo>
                <a:lnTo>
                  <a:pt x="0" y="1414547"/>
                </a:lnTo>
                <a:lnTo>
                  <a:pt x="0" y="0"/>
                </a:lnTo>
                <a:close/>
              </a:path>
            </a:pathLst>
          </a:custGeom>
          <a:blipFill>
            <a:blip r:embed="rId11"/>
            <a:stretch>
              <a:fillRect/>
            </a:stretch>
          </a:blipFill>
        </p:spPr>
      </p:sp>
      <p:sp>
        <p:nvSpPr>
          <p:cNvPr id="12" name="TextBox 12"/>
          <p:cNvSpPr txBox="1"/>
          <p:nvPr/>
        </p:nvSpPr>
        <p:spPr>
          <a:xfrm>
            <a:off x="6721792" y="9407350"/>
            <a:ext cx="4844415" cy="530225"/>
          </a:xfrm>
          <a:prstGeom prst="rect">
            <a:avLst/>
          </a:prstGeom>
        </p:spPr>
        <p:txBody>
          <a:bodyPr lIns="0" tIns="0" rIns="0" bIns="0" rtlCol="0" anchor="t">
            <a:spAutoFit/>
          </a:bodyPr>
          <a:lstStyle/>
          <a:p>
            <a:pPr algn="ctr">
              <a:lnSpc>
                <a:spcPts val="3999"/>
              </a:lnSpc>
              <a:spcBef>
                <a:spcPct val="0"/>
              </a:spcBef>
            </a:pPr>
            <a:r>
              <a:rPr lang="en-US" sz="3999">
                <a:solidFill>
                  <a:srgbClr val="1D1E14"/>
                </a:solidFill>
                <a:latin typeface="Arapey"/>
                <a:ea typeface="Arapey"/>
                <a:cs typeface="Arapey"/>
                <a:sym typeface="Arapey"/>
              </a:rPr>
              <a:t>Experiential Knowledge </a:t>
            </a:r>
          </a:p>
        </p:txBody>
      </p:sp>
      <p:sp>
        <p:nvSpPr>
          <p:cNvPr id="13" name="TextBox 13"/>
          <p:cNvSpPr txBox="1"/>
          <p:nvPr/>
        </p:nvSpPr>
        <p:spPr>
          <a:xfrm>
            <a:off x="3181430" y="1706955"/>
            <a:ext cx="12049937" cy="669926"/>
          </a:xfrm>
          <a:prstGeom prst="rect">
            <a:avLst/>
          </a:prstGeom>
        </p:spPr>
        <p:txBody>
          <a:bodyPr lIns="0" tIns="0" rIns="0" bIns="0" rtlCol="0" anchor="t">
            <a:spAutoFit/>
          </a:bodyPr>
          <a:lstStyle/>
          <a:p>
            <a:pPr algn="ctr">
              <a:lnSpc>
                <a:spcPts val="5000"/>
              </a:lnSpc>
              <a:spcBef>
                <a:spcPct val="0"/>
              </a:spcBef>
            </a:pPr>
            <a:r>
              <a:rPr lang="en-US" sz="5000">
                <a:solidFill>
                  <a:srgbClr val="1D1E14"/>
                </a:solidFill>
                <a:latin typeface="Arapey"/>
                <a:ea typeface="Arapey"/>
                <a:cs typeface="Arapey"/>
                <a:sym typeface="Arapey"/>
              </a:rPr>
              <a:t> Udyaan became a living classroom.</a:t>
            </a:r>
          </a:p>
        </p:txBody>
      </p:sp>
      <p:sp>
        <p:nvSpPr>
          <p:cNvPr id="14" name="TextBox 14"/>
          <p:cNvSpPr txBox="1"/>
          <p:nvPr/>
        </p:nvSpPr>
        <p:spPr>
          <a:xfrm>
            <a:off x="2698211" y="612579"/>
            <a:ext cx="12974410" cy="809625"/>
          </a:xfrm>
          <a:prstGeom prst="rect">
            <a:avLst/>
          </a:prstGeom>
        </p:spPr>
        <p:txBody>
          <a:bodyPr lIns="0" tIns="0" rIns="0" bIns="0" rtlCol="0" anchor="t">
            <a:spAutoFit/>
          </a:bodyPr>
          <a:lstStyle/>
          <a:p>
            <a:pPr algn="ctr">
              <a:lnSpc>
                <a:spcPts val="6000"/>
              </a:lnSpc>
              <a:spcBef>
                <a:spcPct val="0"/>
              </a:spcBef>
            </a:pPr>
            <a:r>
              <a:rPr lang="en-US" sz="6000">
                <a:solidFill>
                  <a:srgbClr val="1D1E14"/>
                </a:solidFill>
                <a:latin typeface="Arapey Bold"/>
                <a:ea typeface="Arapey Bold"/>
                <a:cs typeface="Arapey Bold"/>
                <a:sym typeface="Arapey Bold"/>
              </a:rPr>
              <a:t>The ‘Live’ Classroom </a:t>
            </a:r>
          </a:p>
        </p:txBody>
      </p:sp>
      <p:sp>
        <p:nvSpPr>
          <p:cNvPr id="15" name="TextBox 15"/>
          <p:cNvSpPr txBox="1"/>
          <p:nvPr/>
        </p:nvSpPr>
        <p:spPr>
          <a:xfrm>
            <a:off x="8290" y="9348337"/>
            <a:ext cx="5789960" cy="530225"/>
          </a:xfrm>
          <a:prstGeom prst="rect">
            <a:avLst/>
          </a:prstGeom>
        </p:spPr>
        <p:txBody>
          <a:bodyPr lIns="0" tIns="0" rIns="0" bIns="0" rtlCol="0" anchor="t">
            <a:spAutoFit/>
          </a:bodyPr>
          <a:lstStyle/>
          <a:p>
            <a:pPr algn="ctr">
              <a:lnSpc>
                <a:spcPts val="3999"/>
              </a:lnSpc>
              <a:spcBef>
                <a:spcPct val="0"/>
              </a:spcBef>
            </a:pPr>
            <a:r>
              <a:rPr lang="en-US" sz="3999">
                <a:solidFill>
                  <a:srgbClr val="1D1E14"/>
                </a:solidFill>
                <a:latin typeface="Arapey"/>
                <a:ea typeface="Arapey"/>
                <a:cs typeface="Arapey"/>
                <a:sym typeface="Arapey"/>
              </a:rPr>
              <a:t>Active Physical Participation</a:t>
            </a:r>
          </a:p>
        </p:txBody>
      </p:sp>
      <p:sp>
        <p:nvSpPr>
          <p:cNvPr id="16" name="TextBox 16"/>
          <p:cNvSpPr txBox="1"/>
          <p:nvPr/>
        </p:nvSpPr>
        <p:spPr>
          <a:xfrm>
            <a:off x="12795216" y="9348337"/>
            <a:ext cx="4170283" cy="530225"/>
          </a:xfrm>
          <a:prstGeom prst="rect">
            <a:avLst/>
          </a:prstGeom>
        </p:spPr>
        <p:txBody>
          <a:bodyPr lIns="0" tIns="0" rIns="0" bIns="0" rtlCol="0" anchor="t">
            <a:spAutoFit/>
          </a:bodyPr>
          <a:lstStyle/>
          <a:p>
            <a:pPr algn="ctr">
              <a:lnSpc>
                <a:spcPts val="3999"/>
              </a:lnSpc>
              <a:spcBef>
                <a:spcPct val="0"/>
              </a:spcBef>
            </a:pPr>
            <a:r>
              <a:rPr lang="en-US" sz="3999">
                <a:solidFill>
                  <a:srgbClr val="1D1E14"/>
                </a:solidFill>
                <a:latin typeface="Arapey"/>
                <a:ea typeface="Arapey"/>
                <a:cs typeface="Arapey"/>
                <a:sym typeface="Arapey"/>
              </a:rPr>
              <a:t>Life skills and values</a:t>
            </a:r>
          </a:p>
        </p:txBody>
      </p:sp>
      <p:sp>
        <p:nvSpPr>
          <p:cNvPr id="17" name="TextBox 17"/>
          <p:cNvSpPr txBox="1"/>
          <p:nvPr/>
        </p:nvSpPr>
        <p:spPr>
          <a:xfrm>
            <a:off x="292428" y="8549983"/>
            <a:ext cx="5221684" cy="589915"/>
          </a:xfrm>
          <a:prstGeom prst="rect">
            <a:avLst/>
          </a:prstGeom>
        </p:spPr>
        <p:txBody>
          <a:bodyPr lIns="0" tIns="0" rIns="0" bIns="0" rtlCol="0" anchor="t">
            <a:spAutoFit/>
          </a:bodyPr>
          <a:lstStyle/>
          <a:p>
            <a:pPr algn="ctr">
              <a:lnSpc>
                <a:spcPts val="4759"/>
              </a:lnSpc>
            </a:pPr>
            <a:r>
              <a:rPr lang="en-US" sz="3399">
                <a:solidFill>
                  <a:srgbClr val="1D1E14"/>
                </a:solidFill>
                <a:latin typeface="Arapey Bold"/>
                <a:ea typeface="Arapey Bold"/>
                <a:cs typeface="Arapey Bold"/>
                <a:sym typeface="Arapey Bold"/>
              </a:rPr>
              <a:t>Preparation</a:t>
            </a:r>
            <a:r>
              <a:rPr lang="en-US" sz="3399">
                <a:solidFill>
                  <a:srgbClr val="1D1E14"/>
                </a:solidFill>
                <a:latin typeface="Arapey"/>
                <a:ea typeface="Arapey"/>
                <a:cs typeface="Arapey"/>
                <a:sym typeface="Arapey"/>
              </a:rPr>
              <a:t>(for sowing)</a:t>
            </a:r>
          </a:p>
        </p:txBody>
      </p:sp>
      <p:sp>
        <p:nvSpPr>
          <p:cNvPr id="18" name="TextBox 18"/>
          <p:cNvSpPr txBox="1"/>
          <p:nvPr/>
        </p:nvSpPr>
        <p:spPr>
          <a:xfrm>
            <a:off x="5514112" y="8549983"/>
            <a:ext cx="7477955" cy="589915"/>
          </a:xfrm>
          <a:prstGeom prst="rect">
            <a:avLst/>
          </a:prstGeom>
        </p:spPr>
        <p:txBody>
          <a:bodyPr lIns="0" tIns="0" rIns="0" bIns="0" rtlCol="0" anchor="t">
            <a:spAutoFit/>
          </a:bodyPr>
          <a:lstStyle/>
          <a:p>
            <a:pPr algn="l">
              <a:lnSpc>
                <a:spcPts val="4759"/>
              </a:lnSpc>
            </a:pPr>
            <a:r>
              <a:rPr lang="en-US" sz="3399">
                <a:solidFill>
                  <a:srgbClr val="1D1E14"/>
                </a:solidFill>
                <a:latin typeface="Arapey Bold"/>
                <a:ea typeface="Arapey Bold"/>
                <a:cs typeface="Arapey Bold"/>
                <a:sym typeface="Arapey Bold"/>
              </a:rPr>
              <a:t>Learning by doing</a:t>
            </a:r>
            <a:r>
              <a:rPr lang="en-US" sz="3399">
                <a:solidFill>
                  <a:srgbClr val="1D1E14"/>
                </a:solidFill>
                <a:latin typeface="Arapey"/>
                <a:ea typeface="Arapey"/>
                <a:cs typeface="Arapey"/>
                <a:sym typeface="Arapey"/>
              </a:rPr>
              <a:t> (grafting and repotting)</a:t>
            </a:r>
          </a:p>
        </p:txBody>
      </p:sp>
      <p:sp>
        <p:nvSpPr>
          <p:cNvPr id="19" name="TextBox 19"/>
          <p:cNvSpPr txBox="1"/>
          <p:nvPr/>
        </p:nvSpPr>
        <p:spPr>
          <a:xfrm>
            <a:off x="13276204" y="8549983"/>
            <a:ext cx="4792834" cy="589915"/>
          </a:xfrm>
          <a:prstGeom prst="rect">
            <a:avLst/>
          </a:prstGeom>
        </p:spPr>
        <p:txBody>
          <a:bodyPr lIns="0" tIns="0" rIns="0" bIns="0" rtlCol="0" anchor="t">
            <a:spAutoFit/>
          </a:bodyPr>
          <a:lstStyle/>
          <a:p>
            <a:pPr algn="l">
              <a:lnSpc>
                <a:spcPts val="4759"/>
              </a:lnSpc>
            </a:pPr>
            <a:r>
              <a:rPr lang="en-US" sz="3399">
                <a:solidFill>
                  <a:srgbClr val="1D1E14"/>
                </a:solidFill>
                <a:latin typeface="Arapey Bold"/>
                <a:ea typeface="Arapey Bold"/>
                <a:cs typeface="Arapey Bold"/>
                <a:sym typeface="Arapey Bold"/>
              </a:rPr>
              <a:t>Results</a:t>
            </a:r>
            <a:r>
              <a:rPr lang="en-US" sz="3399">
                <a:solidFill>
                  <a:srgbClr val="1D1E14"/>
                </a:solidFill>
                <a:latin typeface="Arapey"/>
                <a:ea typeface="Arapey"/>
                <a:cs typeface="Arapey"/>
                <a:sym typeface="Arapey"/>
              </a:rPr>
              <a:t> (Harvesting tapioca) </a:t>
            </a:r>
          </a:p>
        </p:txBody>
      </p:sp>
    </p:spTree>
  </p:cSld>
  <p:clrMapOvr>
    <a:masterClrMapping/>
  </p:clrMapOvr>
  <p:transition spd="slow">
    <p:fade/>
  </p:transition>
  <p:timing>
    <p:tnLst>
      <p:par>
        <p:cTn id="1" dur="indefinite" restart="never" nodeType="tmRoot">
          <p:childTnLst>
            <p:video>
              <p:cMediaNode vol="100000">
                <p:cTn id="2" fill="hold" display="0">
                  <p:stCondLst>
                    <p:cond delay="indefinite"/>
                  </p:stCondLst>
                </p:cTn>
                <p:tgtEl>
                  <p:spTgt spid="2"/>
                </p:tgtEl>
              </p:cMediaNode>
            </p:video>
            <p:video>
              <p:cMediaNode vol="100000">
                <p:cTn id="3" fill="hold" display="0">
                  <p:stCondLst>
                    <p:cond delay="indefinite"/>
                  </p:stCondLst>
                </p:cTn>
                <p:tgtEl>
                  <p:spTgt spid="3"/>
                </p:tgtEl>
              </p:cMediaNode>
            </p:video>
            <p:video>
              <p:cMediaNode vol="100000">
                <p:cTn id="4"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pic>
        <p:nvPicPr>
          <p:cNvPr id="2" name="Picture 2" descr="20250227_10231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t="30063" b="38295"/>
          <a:stretch>
            <a:fillRect/>
          </a:stretch>
        </p:blipFill>
        <p:spPr>
          <a:xfrm>
            <a:off x="7162800" y="2749834"/>
            <a:ext cx="10676897" cy="6005755"/>
          </a:xfrm>
          <a:prstGeom prst="rect">
            <a:avLst/>
          </a:prstGeom>
          <a:ln w="38100" cap="rnd">
            <a:solidFill>
              <a:srgbClr val="744A34"/>
            </a:solidFill>
            <a:prstDash val="solid"/>
          </a:ln>
        </p:spPr>
      </p:pic>
      <p:sp>
        <p:nvSpPr>
          <p:cNvPr id="3" name="TextBox 3"/>
          <p:cNvSpPr txBox="1"/>
          <p:nvPr/>
        </p:nvSpPr>
        <p:spPr>
          <a:xfrm>
            <a:off x="-80" y="581991"/>
            <a:ext cx="17838456" cy="790574"/>
          </a:xfrm>
          <a:prstGeom prst="rect">
            <a:avLst/>
          </a:prstGeom>
        </p:spPr>
        <p:txBody>
          <a:bodyPr lIns="0" tIns="0" rIns="0" bIns="0" rtlCol="0" anchor="t">
            <a:spAutoFit/>
          </a:bodyPr>
          <a:lstStyle/>
          <a:p>
            <a:pPr algn="ctr">
              <a:lnSpc>
                <a:spcPts val="5999"/>
              </a:lnSpc>
              <a:spcBef>
                <a:spcPct val="0"/>
              </a:spcBef>
            </a:pPr>
            <a:r>
              <a:rPr lang="en-US" sz="5999">
                <a:solidFill>
                  <a:srgbClr val="030302"/>
                </a:solidFill>
                <a:latin typeface="Arapey Bold"/>
                <a:ea typeface="Arapey Bold"/>
                <a:cs typeface="Arapey Bold"/>
                <a:sym typeface="Arapey Bold"/>
              </a:rPr>
              <a:t>New </a:t>
            </a:r>
            <a:r>
              <a:rPr lang="en-US" sz="5999" i="1">
                <a:solidFill>
                  <a:srgbClr val="030302"/>
                </a:solidFill>
                <a:latin typeface="Arapey Bold Italics"/>
                <a:ea typeface="Arapey Bold Italics"/>
                <a:cs typeface="Arapey Bold Italics"/>
                <a:sym typeface="Arapey Bold Italics"/>
              </a:rPr>
              <a:t>Learnings</a:t>
            </a:r>
            <a:r>
              <a:rPr lang="en-US" sz="5999">
                <a:solidFill>
                  <a:srgbClr val="030302"/>
                </a:solidFill>
                <a:latin typeface="Arapey Bold"/>
                <a:ea typeface="Arapey Bold"/>
                <a:cs typeface="Arapey Bold"/>
                <a:sym typeface="Arapey Bold"/>
              </a:rPr>
              <a:t> from </a:t>
            </a:r>
            <a:r>
              <a:rPr lang="en-US" sz="5999" i="1">
                <a:solidFill>
                  <a:srgbClr val="030302"/>
                </a:solidFill>
                <a:latin typeface="Arapey Bold Italics"/>
                <a:ea typeface="Arapey Bold Italics"/>
                <a:cs typeface="Arapey Bold Italics"/>
                <a:sym typeface="Arapey Bold Italics"/>
              </a:rPr>
              <a:t>“</a:t>
            </a:r>
            <a:r>
              <a:rPr lang="en-US" sz="5999">
                <a:solidFill>
                  <a:srgbClr val="030302"/>
                </a:solidFill>
                <a:latin typeface="Arapey Bold"/>
                <a:ea typeface="Arapey Bold"/>
                <a:cs typeface="Arapey Bold"/>
                <a:sym typeface="Arapey Bold"/>
              </a:rPr>
              <a:t>New Classroom</a:t>
            </a:r>
            <a:r>
              <a:rPr lang="en-US" sz="5999" i="1">
                <a:solidFill>
                  <a:srgbClr val="030302"/>
                </a:solidFill>
                <a:latin typeface="Arapey Bold Italics"/>
                <a:ea typeface="Arapey Bold Italics"/>
                <a:cs typeface="Arapey Bold Italics"/>
                <a:sym typeface="Arapey Bold Italics"/>
              </a:rPr>
              <a:t>”</a:t>
            </a:r>
          </a:p>
        </p:txBody>
      </p:sp>
      <p:sp>
        <p:nvSpPr>
          <p:cNvPr id="4" name="Freeform 4"/>
          <p:cNvSpPr/>
          <p:nvPr/>
        </p:nvSpPr>
        <p:spPr>
          <a:xfrm>
            <a:off x="0"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5"/>
            <a:stretch>
              <a:fillRect/>
            </a:stretch>
          </a:blipFill>
        </p:spPr>
      </p:sp>
      <p:sp>
        <p:nvSpPr>
          <p:cNvPr id="5" name="TextBox 5"/>
          <p:cNvSpPr txBox="1"/>
          <p:nvPr/>
        </p:nvSpPr>
        <p:spPr>
          <a:xfrm>
            <a:off x="7354844" y="8848725"/>
            <a:ext cx="10290165" cy="409575"/>
          </a:xfrm>
          <a:prstGeom prst="rect">
            <a:avLst/>
          </a:prstGeom>
        </p:spPr>
        <p:txBody>
          <a:bodyPr lIns="0" tIns="0" rIns="0" bIns="0" rtlCol="0" anchor="t">
            <a:spAutoFit/>
          </a:bodyPr>
          <a:lstStyle/>
          <a:p>
            <a:pPr algn="ctr">
              <a:lnSpc>
                <a:spcPts val="3000"/>
              </a:lnSpc>
              <a:spcBef>
                <a:spcPct val="0"/>
              </a:spcBef>
            </a:pPr>
            <a:r>
              <a:rPr lang="en-US" sz="3000">
                <a:solidFill>
                  <a:srgbClr val="030302"/>
                </a:solidFill>
                <a:latin typeface="Arapey"/>
                <a:ea typeface="Arapey"/>
                <a:cs typeface="Arapey"/>
                <a:sym typeface="Arapey"/>
              </a:rPr>
              <a:t>Harvesting of green chillies by students of Grade 6 </a:t>
            </a:r>
          </a:p>
        </p:txBody>
      </p:sp>
      <p:sp>
        <p:nvSpPr>
          <p:cNvPr id="6" name="TextBox 6"/>
          <p:cNvSpPr txBox="1"/>
          <p:nvPr/>
        </p:nvSpPr>
        <p:spPr>
          <a:xfrm>
            <a:off x="533633" y="3012013"/>
            <a:ext cx="6318831" cy="5743575"/>
          </a:xfrm>
          <a:prstGeom prst="rect">
            <a:avLst/>
          </a:prstGeom>
        </p:spPr>
        <p:txBody>
          <a:bodyPr lIns="0" tIns="0" rIns="0" bIns="0" rtlCol="0" anchor="t">
            <a:spAutoFit/>
          </a:bodyPr>
          <a:lstStyle/>
          <a:p>
            <a:pPr marL="647700" lvl="1" indent="-323850" algn="l">
              <a:lnSpc>
                <a:spcPts val="3000"/>
              </a:lnSpc>
              <a:buFont typeface="Arial"/>
              <a:buChar char="•"/>
            </a:pPr>
            <a:r>
              <a:rPr lang="en-US" sz="3000">
                <a:solidFill>
                  <a:srgbClr val="030302"/>
                </a:solidFill>
                <a:latin typeface="Arapey Bold"/>
                <a:ea typeface="Arapey Bold"/>
                <a:cs typeface="Arapey Bold"/>
                <a:sym typeface="Arapey Bold"/>
              </a:rPr>
              <a:t>QUESTION</a:t>
            </a:r>
          </a:p>
          <a:p>
            <a:pPr algn="l">
              <a:lnSpc>
                <a:spcPts val="3000"/>
              </a:lnSpc>
            </a:pPr>
            <a:r>
              <a:rPr lang="en-US" sz="3000">
                <a:solidFill>
                  <a:srgbClr val="030302"/>
                </a:solidFill>
                <a:latin typeface="Arapey"/>
                <a:ea typeface="Arapey"/>
                <a:cs typeface="Arapey"/>
                <a:sym typeface="Arapey"/>
              </a:rPr>
              <a:t>          Where does our food come from?</a:t>
            </a:r>
          </a:p>
          <a:p>
            <a:pPr algn="l">
              <a:lnSpc>
                <a:spcPts val="3000"/>
              </a:lnSpc>
            </a:pPr>
            <a:endParaRPr lang="en-US" sz="3000">
              <a:solidFill>
                <a:srgbClr val="030302"/>
              </a:solidFill>
              <a:latin typeface="Arapey"/>
              <a:ea typeface="Arapey"/>
              <a:cs typeface="Arapey"/>
              <a:sym typeface="Arapey"/>
            </a:endParaRPr>
          </a:p>
          <a:p>
            <a:pPr marL="647700" lvl="1" indent="-323850" algn="l">
              <a:lnSpc>
                <a:spcPts val="3000"/>
              </a:lnSpc>
              <a:buFont typeface="Arial"/>
              <a:buChar char="•"/>
            </a:pPr>
            <a:r>
              <a:rPr lang="en-US" sz="3000">
                <a:solidFill>
                  <a:srgbClr val="030302"/>
                </a:solidFill>
                <a:latin typeface="Arapey Bold"/>
                <a:ea typeface="Arapey Bold"/>
                <a:cs typeface="Arapey Bold"/>
                <a:sym typeface="Arapey Bold"/>
              </a:rPr>
              <a:t>EXPERIENCE</a:t>
            </a:r>
          </a:p>
          <a:p>
            <a:pPr algn="l">
              <a:lnSpc>
                <a:spcPts val="3000"/>
              </a:lnSpc>
            </a:pPr>
            <a:r>
              <a:rPr lang="en-US" sz="3000">
                <a:solidFill>
                  <a:srgbClr val="030302"/>
                </a:solidFill>
                <a:latin typeface="Arapey"/>
                <a:ea typeface="Arapey"/>
                <a:cs typeface="Arapey"/>
                <a:sym typeface="Arapey"/>
              </a:rPr>
              <a:t>          Sowing • Nurturing • Harvesting</a:t>
            </a:r>
          </a:p>
          <a:p>
            <a:pPr algn="l">
              <a:lnSpc>
                <a:spcPts val="3000"/>
              </a:lnSpc>
            </a:pPr>
            <a:endParaRPr lang="en-US" sz="3000">
              <a:solidFill>
                <a:srgbClr val="030302"/>
              </a:solidFill>
              <a:latin typeface="Arapey"/>
              <a:ea typeface="Arapey"/>
              <a:cs typeface="Arapey"/>
              <a:sym typeface="Arapey"/>
            </a:endParaRPr>
          </a:p>
          <a:p>
            <a:pPr marL="647700" lvl="1" indent="-323850" algn="l">
              <a:lnSpc>
                <a:spcPts val="3000"/>
              </a:lnSpc>
              <a:buFont typeface="Arial"/>
              <a:buChar char="•"/>
            </a:pPr>
            <a:r>
              <a:rPr lang="en-US" sz="3000">
                <a:solidFill>
                  <a:srgbClr val="030302"/>
                </a:solidFill>
                <a:latin typeface="Arapey Bold"/>
                <a:ea typeface="Arapey Bold"/>
                <a:cs typeface="Arapey Bold"/>
                <a:sym typeface="Arapey Bold"/>
              </a:rPr>
              <a:t>LEARNING</a:t>
            </a:r>
          </a:p>
          <a:p>
            <a:pPr algn="l">
              <a:lnSpc>
                <a:spcPts val="3000"/>
              </a:lnSpc>
            </a:pPr>
            <a:r>
              <a:rPr lang="en-US" sz="3000">
                <a:solidFill>
                  <a:srgbClr val="030302"/>
                </a:solidFill>
                <a:latin typeface="Arapey"/>
                <a:ea typeface="Arapey"/>
                <a:cs typeface="Arapey"/>
                <a:sym typeface="Arapey"/>
              </a:rPr>
              <a:t>          Understanding food, farming and</a:t>
            </a:r>
          </a:p>
          <a:p>
            <a:pPr algn="l">
              <a:lnSpc>
                <a:spcPts val="3000"/>
              </a:lnSpc>
            </a:pPr>
            <a:r>
              <a:rPr lang="en-US" sz="3000">
                <a:solidFill>
                  <a:srgbClr val="030302"/>
                </a:solidFill>
                <a:latin typeface="Arapey"/>
                <a:ea typeface="Arapey"/>
                <a:cs typeface="Arapey"/>
                <a:sym typeface="Arapey"/>
              </a:rPr>
              <a:t>          Nature</a:t>
            </a:r>
          </a:p>
          <a:p>
            <a:pPr algn="l">
              <a:lnSpc>
                <a:spcPts val="3000"/>
              </a:lnSpc>
            </a:pPr>
            <a:endParaRPr lang="en-US" sz="3000">
              <a:solidFill>
                <a:srgbClr val="030302"/>
              </a:solidFill>
              <a:latin typeface="Arapey"/>
              <a:ea typeface="Arapey"/>
              <a:cs typeface="Arapey"/>
              <a:sym typeface="Arapey"/>
            </a:endParaRPr>
          </a:p>
          <a:p>
            <a:pPr marL="647700" lvl="1" indent="-323850" algn="l">
              <a:lnSpc>
                <a:spcPts val="3000"/>
              </a:lnSpc>
              <a:buFont typeface="Arial"/>
              <a:buChar char="•"/>
            </a:pPr>
            <a:r>
              <a:rPr lang="en-US" sz="3000">
                <a:solidFill>
                  <a:srgbClr val="030302"/>
                </a:solidFill>
                <a:latin typeface="Arapey Bold"/>
                <a:ea typeface="Arapey Bold"/>
                <a:cs typeface="Arapey Bold"/>
                <a:sym typeface="Arapey Bold"/>
              </a:rPr>
              <a:t>LIFE SKILLS</a:t>
            </a:r>
          </a:p>
          <a:p>
            <a:pPr algn="l">
              <a:lnSpc>
                <a:spcPts val="3000"/>
              </a:lnSpc>
            </a:pPr>
            <a:r>
              <a:rPr lang="en-US" sz="3000">
                <a:solidFill>
                  <a:srgbClr val="030302"/>
                </a:solidFill>
                <a:latin typeface="Arapey"/>
                <a:ea typeface="Arapey"/>
                <a:cs typeface="Arapey"/>
                <a:sym typeface="Arapey"/>
              </a:rPr>
              <a:t>          Patience </a:t>
            </a:r>
          </a:p>
          <a:p>
            <a:pPr algn="l">
              <a:lnSpc>
                <a:spcPts val="3000"/>
              </a:lnSpc>
            </a:pPr>
            <a:r>
              <a:rPr lang="en-US" sz="3000">
                <a:solidFill>
                  <a:srgbClr val="030302"/>
                </a:solidFill>
                <a:latin typeface="Arapey"/>
                <a:ea typeface="Arapey"/>
                <a:cs typeface="Arapey"/>
                <a:sym typeface="Arapey"/>
              </a:rPr>
              <a:t>          Responsibility  </a:t>
            </a:r>
          </a:p>
          <a:p>
            <a:pPr algn="l">
              <a:lnSpc>
                <a:spcPts val="3000"/>
              </a:lnSpc>
            </a:pPr>
            <a:r>
              <a:rPr lang="en-US" sz="3000">
                <a:solidFill>
                  <a:srgbClr val="030302"/>
                </a:solidFill>
                <a:latin typeface="Arapey"/>
                <a:ea typeface="Arapey"/>
                <a:cs typeface="Arapey"/>
                <a:sym typeface="Arapey"/>
              </a:rPr>
              <a:t>          Care</a:t>
            </a:r>
          </a:p>
          <a:p>
            <a:pPr algn="l">
              <a:lnSpc>
                <a:spcPts val="3000"/>
              </a:lnSpc>
            </a:pPr>
            <a:endParaRPr lang="en-US" sz="3000">
              <a:solidFill>
                <a:srgbClr val="030302"/>
              </a:solidFill>
              <a:latin typeface="Arapey"/>
              <a:ea typeface="Arapey"/>
              <a:cs typeface="Arapey"/>
              <a:sym typeface="Arapey"/>
            </a:endParaRPr>
          </a:p>
        </p:txBody>
      </p:sp>
    </p:spTree>
  </p:cSld>
  <p:clrMapOvr>
    <a:masterClrMapping/>
  </p:clrMapOvr>
  <p:transition spd="slow">
    <p:fade/>
  </p:transition>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t="34183" b="34183"/>
          <a:stretch>
            <a:fillRect/>
          </a:stretch>
        </p:blipFill>
        <p:spPr>
          <a:xfrm>
            <a:off x="6588486" y="6276028"/>
            <a:ext cx="4593634" cy="2583919"/>
          </a:xfrm>
          <a:prstGeom prst="rect">
            <a:avLst/>
          </a:prstGeom>
          <a:ln w="38100" cap="rnd">
            <a:solidFill>
              <a:srgbClr val="744A34"/>
            </a:solidFill>
            <a:prstDash val="solid"/>
          </a:ln>
        </p:spPr>
      </p:pic>
      <p:sp>
        <p:nvSpPr>
          <p:cNvPr id="3" name="Freeform 3"/>
          <p:cNvSpPr/>
          <p:nvPr/>
        </p:nvSpPr>
        <p:spPr>
          <a:xfrm>
            <a:off x="6588486" y="2077277"/>
            <a:ext cx="4597939" cy="2704273"/>
          </a:xfrm>
          <a:custGeom>
            <a:avLst/>
            <a:gdLst/>
            <a:ahLst/>
            <a:cxnLst/>
            <a:rect l="l" t="t" r="r" b="b"/>
            <a:pathLst>
              <a:path w="4597939" h="2704273">
                <a:moveTo>
                  <a:pt x="0" y="0"/>
                </a:moveTo>
                <a:lnTo>
                  <a:pt x="4597939" y="0"/>
                </a:lnTo>
                <a:lnTo>
                  <a:pt x="4597939" y="2704273"/>
                </a:lnTo>
                <a:lnTo>
                  <a:pt x="0" y="2704273"/>
                </a:lnTo>
                <a:lnTo>
                  <a:pt x="0" y="0"/>
                </a:lnTo>
                <a:close/>
              </a:path>
            </a:pathLst>
          </a:custGeom>
          <a:blipFill>
            <a:blip r:embed="rId7" cstate="screen">
              <a:extLst>
                <a:ext uri="{28A0092B-C50C-407E-A947-70E740481C1C}">
                  <a14:useLocalDpi xmlns:a14="http://schemas.microsoft.com/office/drawing/2010/main"/>
                </a:ext>
              </a:extLst>
            </a:blip>
            <a:stretch>
              <a:fillRect/>
            </a:stretch>
          </a:blipFill>
          <a:ln w="38100" cap="rnd">
            <a:solidFill>
              <a:srgbClr val="744A34"/>
            </a:solidFill>
            <a:prstDash val="solid"/>
            <a:round/>
          </a:ln>
        </p:spPr>
      </p:sp>
      <p:sp>
        <p:nvSpPr>
          <p:cNvPr id="4" name="TextBox 4"/>
          <p:cNvSpPr txBox="1"/>
          <p:nvPr/>
        </p:nvSpPr>
        <p:spPr>
          <a:xfrm>
            <a:off x="1028700" y="408236"/>
            <a:ext cx="15265382" cy="809625"/>
          </a:xfrm>
          <a:prstGeom prst="rect">
            <a:avLst/>
          </a:prstGeom>
        </p:spPr>
        <p:txBody>
          <a:bodyPr lIns="0" tIns="0" rIns="0" bIns="0" rtlCol="0" anchor="t">
            <a:spAutoFit/>
          </a:bodyPr>
          <a:lstStyle/>
          <a:p>
            <a:pPr algn="ctr">
              <a:lnSpc>
                <a:spcPts val="6000"/>
              </a:lnSpc>
              <a:spcBef>
                <a:spcPct val="0"/>
              </a:spcBef>
            </a:pPr>
            <a:r>
              <a:rPr lang="en-US" sz="6000">
                <a:solidFill>
                  <a:srgbClr val="000000"/>
                </a:solidFill>
                <a:latin typeface="Arapey Bold"/>
                <a:ea typeface="Arapey Bold"/>
                <a:cs typeface="Arapey Bold"/>
                <a:sym typeface="Arapey Bold"/>
              </a:rPr>
              <a:t>Many diverse Learnings</a:t>
            </a:r>
          </a:p>
        </p:txBody>
      </p:sp>
      <p:sp>
        <p:nvSpPr>
          <p:cNvPr id="5" name="Freeform 5" descr="IMG-20260218-WA0009.jpg"/>
          <p:cNvSpPr/>
          <p:nvPr/>
        </p:nvSpPr>
        <p:spPr>
          <a:xfrm>
            <a:off x="12821802" y="6178844"/>
            <a:ext cx="4132379" cy="2778288"/>
          </a:xfrm>
          <a:custGeom>
            <a:avLst/>
            <a:gdLst/>
            <a:ahLst/>
            <a:cxnLst/>
            <a:rect l="l" t="t" r="r" b="b"/>
            <a:pathLst>
              <a:path w="4132379" h="2778288">
                <a:moveTo>
                  <a:pt x="0" y="0"/>
                </a:moveTo>
                <a:lnTo>
                  <a:pt x="4132379" y="0"/>
                </a:lnTo>
                <a:lnTo>
                  <a:pt x="4132379" y="2778288"/>
                </a:lnTo>
                <a:lnTo>
                  <a:pt x="0" y="2778288"/>
                </a:lnTo>
                <a:lnTo>
                  <a:pt x="0" y="0"/>
                </a:lnTo>
                <a:close/>
              </a:path>
            </a:pathLst>
          </a:custGeom>
          <a:blipFill>
            <a:blip r:embed="rId8" cstate="screen">
              <a:extLst>
                <a:ext uri="{28A0092B-C50C-407E-A947-70E740481C1C}">
                  <a14:useLocalDpi xmlns:a14="http://schemas.microsoft.com/office/drawing/2010/main"/>
                </a:ext>
              </a:extLst>
            </a:blip>
            <a:stretch>
              <a:fillRect/>
            </a:stretch>
          </a:blipFill>
          <a:ln w="38100" cap="rnd">
            <a:solidFill>
              <a:srgbClr val="744A34"/>
            </a:solidFill>
            <a:prstDash val="solid"/>
            <a:round/>
          </a:ln>
        </p:spPr>
      </p:sp>
      <p:pic>
        <p:nvPicPr>
          <p:cNvPr id="6" name="Picture 6" descr="20260107_145444.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rcRect r="1072"/>
          <a:stretch>
            <a:fillRect/>
          </a:stretch>
        </p:blipFill>
        <p:spPr>
          <a:xfrm>
            <a:off x="13532084" y="1028700"/>
            <a:ext cx="2289747" cy="4114800"/>
          </a:xfrm>
          <a:prstGeom prst="rect">
            <a:avLst/>
          </a:prstGeom>
          <a:ln w="38100" cap="rnd">
            <a:solidFill>
              <a:srgbClr val="744A34"/>
            </a:solidFill>
            <a:prstDash val="solid"/>
          </a:ln>
        </p:spPr>
      </p:pic>
      <p:sp>
        <p:nvSpPr>
          <p:cNvPr id="7" name="Freeform 7" descr="20260624_122344.jpg"/>
          <p:cNvSpPr/>
          <p:nvPr/>
        </p:nvSpPr>
        <p:spPr>
          <a:xfrm>
            <a:off x="1738262" y="1227910"/>
            <a:ext cx="2436690" cy="3915590"/>
          </a:xfrm>
          <a:custGeom>
            <a:avLst/>
            <a:gdLst/>
            <a:ahLst/>
            <a:cxnLst/>
            <a:rect l="l" t="t" r="r" b="b"/>
            <a:pathLst>
              <a:path w="2436690" h="3915590">
                <a:moveTo>
                  <a:pt x="0" y="0"/>
                </a:moveTo>
                <a:lnTo>
                  <a:pt x="2436690" y="0"/>
                </a:lnTo>
                <a:lnTo>
                  <a:pt x="2436690" y="3915590"/>
                </a:lnTo>
                <a:lnTo>
                  <a:pt x="0" y="3915590"/>
                </a:lnTo>
                <a:lnTo>
                  <a:pt x="0" y="0"/>
                </a:lnTo>
                <a:close/>
              </a:path>
            </a:pathLst>
          </a:custGeom>
          <a:blipFill>
            <a:blip r:embed="rId10" cstate="screen">
              <a:extLst>
                <a:ext uri="{28A0092B-C50C-407E-A947-70E740481C1C}">
                  <a14:useLocalDpi xmlns:a14="http://schemas.microsoft.com/office/drawing/2010/main"/>
                </a:ext>
              </a:extLst>
            </a:blip>
            <a:stretch>
              <a:fillRect/>
            </a:stretch>
          </a:blipFill>
          <a:ln w="38100" cap="rnd">
            <a:solidFill>
              <a:srgbClr val="744A34"/>
            </a:solidFill>
            <a:prstDash val="solid"/>
            <a:round/>
          </a:ln>
        </p:spPr>
      </p:sp>
      <p:sp>
        <p:nvSpPr>
          <p:cNvPr id="8" name="Freeform 8" descr="20241219_110940.jpg"/>
          <p:cNvSpPr/>
          <p:nvPr/>
        </p:nvSpPr>
        <p:spPr>
          <a:xfrm>
            <a:off x="1281348" y="6276028"/>
            <a:ext cx="3947409" cy="2692839"/>
          </a:xfrm>
          <a:custGeom>
            <a:avLst/>
            <a:gdLst/>
            <a:ahLst/>
            <a:cxnLst/>
            <a:rect l="l" t="t" r="r" b="b"/>
            <a:pathLst>
              <a:path w="3947409" h="2692839">
                <a:moveTo>
                  <a:pt x="0" y="0"/>
                </a:moveTo>
                <a:lnTo>
                  <a:pt x="3947409" y="0"/>
                </a:lnTo>
                <a:lnTo>
                  <a:pt x="3947409" y="2692840"/>
                </a:lnTo>
                <a:lnTo>
                  <a:pt x="0" y="2692840"/>
                </a:lnTo>
                <a:lnTo>
                  <a:pt x="0" y="0"/>
                </a:lnTo>
                <a:close/>
              </a:path>
            </a:pathLst>
          </a:custGeom>
          <a:blipFill>
            <a:blip r:embed="rId11" cstate="screen">
              <a:extLst>
                <a:ext uri="{28A0092B-C50C-407E-A947-70E740481C1C}">
                  <a14:useLocalDpi xmlns:a14="http://schemas.microsoft.com/office/drawing/2010/main"/>
                </a:ext>
              </a:extLst>
            </a:blip>
            <a:stretch>
              <a:fillRect/>
            </a:stretch>
          </a:blipFill>
          <a:ln w="38100" cap="rnd">
            <a:solidFill>
              <a:srgbClr val="744A34"/>
            </a:solidFill>
            <a:prstDash val="solid"/>
            <a:round/>
          </a:ln>
        </p:spPr>
      </p:sp>
      <p:sp>
        <p:nvSpPr>
          <p:cNvPr id="9" name="Freeform 9"/>
          <p:cNvSpPr/>
          <p:nvPr/>
        </p:nvSpPr>
        <p:spPr>
          <a:xfrm>
            <a:off x="0" y="53387"/>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12"/>
            <a:stretch>
              <a:fillRect/>
            </a:stretch>
          </a:blipFill>
        </p:spPr>
      </p:sp>
      <p:sp>
        <p:nvSpPr>
          <p:cNvPr id="10" name="TextBox 10"/>
          <p:cNvSpPr txBox="1"/>
          <p:nvPr/>
        </p:nvSpPr>
        <p:spPr>
          <a:xfrm>
            <a:off x="7378433" y="9059863"/>
            <a:ext cx="2565916" cy="349250"/>
          </a:xfrm>
          <a:prstGeom prst="rect">
            <a:avLst/>
          </a:prstGeom>
        </p:spPr>
        <p:txBody>
          <a:bodyPr lIns="0" tIns="0" rIns="0" bIns="0" rtlCol="0" anchor="t">
            <a:spAutoFit/>
          </a:bodyPr>
          <a:lstStyle/>
          <a:p>
            <a:pPr algn="ctr">
              <a:lnSpc>
                <a:spcPts val="2800"/>
              </a:lnSpc>
            </a:pPr>
            <a:r>
              <a:rPr lang="en-US" sz="2000">
                <a:solidFill>
                  <a:srgbClr val="000000"/>
                </a:solidFill>
                <a:latin typeface="Arapey"/>
                <a:ea typeface="Arapey"/>
                <a:cs typeface="Arapey"/>
                <a:sym typeface="Arapey"/>
              </a:rPr>
              <a:t>Environmental education</a:t>
            </a:r>
          </a:p>
        </p:txBody>
      </p:sp>
      <p:sp>
        <p:nvSpPr>
          <p:cNvPr id="11" name="TextBox 11"/>
          <p:cNvSpPr txBox="1"/>
          <p:nvPr/>
        </p:nvSpPr>
        <p:spPr>
          <a:xfrm>
            <a:off x="6967121" y="5095875"/>
            <a:ext cx="4353758" cy="701675"/>
          </a:xfrm>
          <a:prstGeom prst="rect">
            <a:avLst/>
          </a:prstGeom>
        </p:spPr>
        <p:txBody>
          <a:bodyPr lIns="0" tIns="0" rIns="0" bIns="0" rtlCol="0" anchor="t">
            <a:spAutoFit/>
          </a:bodyPr>
          <a:lstStyle/>
          <a:p>
            <a:pPr algn="ctr">
              <a:lnSpc>
                <a:spcPts val="2800"/>
              </a:lnSpc>
            </a:pPr>
            <a:r>
              <a:rPr lang="en-US" sz="2000">
                <a:solidFill>
                  <a:srgbClr val="000000"/>
                </a:solidFill>
                <a:latin typeface="Arapey"/>
                <a:ea typeface="Arapey"/>
                <a:cs typeface="Arapey"/>
                <a:sym typeface="Arapey"/>
              </a:rPr>
              <a:t>Numeracy skills- measuring, weighing and </a:t>
            </a:r>
          </a:p>
          <a:p>
            <a:pPr algn="ctr">
              <a:lnSpc>
                <a:spcPts val="2800"/>
              </a:lnSpc>
            </a:pPr>
            <a:r>
              <a:rPr lang="en-US" sz="2000">
                <a:solidFill>
                  <a:srgbClr val="000000"/>
                </a:solidFill>
                <a:latin typeface="Arapey"/>
                <a:ea typeface="Arapey"/>
                <a:cs typeface="Arapey"/>
                <a:sym typeface="Arapey"/>
              </a:rPr>
              <a:t>calculating yield</a:t>
            </a:r>
          </a:p>
        </p:txBody>
      </p:sp>
      <p:sp>
        <p:nvSpPr>
          <p:cNvPr id="12" name="TextBox 12"/>
          <p:cNvSpPr txBox="1"/>
          <p:nvPr/>
        </p:nvSpPr>
        <p:spPr>
          <a:xfrm>
            <a:off x="13532084" y="5266510"/>
            <a:ext cx="2438519" cy="349250"/>
          </a:xfrm>
          <a:prstGeom prst="rect">
            <a:avLst/>
          </a:prstGeom>
        </p:spPr>
        <p:txBody>
          <a:bodyPr lIns="0" tIns="0" rIns="0" bIns="0" rtlCol="0" anchor="t">
            <a:spAutoFit/>
          </a:bodyPr>
          <a:lstStyle/>
          <a:p>
            <a:pPr algn="ctr">
              <a:lnSpc>
                <a:spcPts val="2800"/>
              </a:lnSpc>
            </a:pPr>
            <a:r>
              <a:rPr lang="en-US" sz="2000">
                <a:solidFill>
                  <a:srgbClr val="000000"/>
                </a:solidFill>
                <a:latin typeface="Arapey"/>
                <a:ea typeface="Arapey"/>
                <a:cs typeface="Arapey"/>
                <a:sym typeface="Arapey"/>
              </a:rPr>
              <a:t>Entrepreneurship skills </a:t>
            </a:r>
          </a:p>
        </p:txBody>
      </p:sp>
      <p:sp>
        <p:nvSpPr>
          <p:cNvPr id="13" name="TextBox 13"/>
          <p:cNvSpPr txBox="1"/>
          <p:nvPr/>
        </p:nvSpPr>
        <p:spPr>
          <a:xfrm>
            <a:off x="13357920" y="9059863"/>
            <a:ext cx="3060144" cy="349250"/>
          </a:xfrm>
          <a:prstGeom prst="rect">
            <a:avLst/>
          </a:prstGeom>
        </p:spPr>
        <p:txBody>
          <a:bodyPr lIns="0" tIns="0" rIns="0" bIns="0" rtlCol="0" anchor="t">
            <a:spAutoFit/>
          </a:bodyPr>
          <a:lstStyle/>
          <a:p>
            <a:pPr algn="ctr">
              <a:lnSpc>
                <a:spcPts val="2800"/>
              </a:lnSpc>
            </a:pPr>
            <a:r>
              <a:rPr lang="en-US" sz="2000">
                <a:solidFill>
                  <a:srgbClr val="000000"/>
                </a:solidFill>
                <a:latin typeface="Arapey"/>
                <a:ea typeface="Arapey"/>
                <a:cs typeface="Arapey"/>
                <a:sym typeface="Arapey"/>
              </a:rPr>
              <a:t>Social and interpersonal skills</a:t>
            </a:r>
          </a:p>
        </p:txBody>
      </p:sp>
      <p:sp>
        <p:nvSpPr>
          <p:cNvPr id="14" name="TextBox 14"/>
          <p:cNvSpPr txBox="1"/>
          <p:nvPr/>
        </p:nvSpPr>
        <p:spPr>
          <a:xfrm>
            <a:off x="2018642" y="5266510"/>
            <a:ext cx="1602224" cy="349250"/>
          </a:xfrm>
          <a:prstGeom prst="rect">
            <a:avLst/>
          </a:prstGeom>
        </p:spPr>
        <p:txBody>
          <a:bodyPr lIns="0" tIns="0" rIns="0" bIns="0" rtlCol="0" anchor="t">
            <a:spAutoFit/>
          </a:bodyPr>
          <a:lstStyle/>
          <a:p>
            <a:pPr algn="ctr">
              <a:lnSpc>
                <a:spcPts val="2800"/>
              </a:lnSpc>
            </a:pPr>
            <a:r>
              <a:rPr lang="en-US" sz="2000">
                <a:solidFill>
                  <a:srgbClr val="000000"/>
                </a:solidFill>
                <a:latin typeface="Arapey"/>
                <a:ea typeface="Arapey"/>
                <a:cs typeface="Arapey"/>
                <a:sym typeface="Arapey"/>
              </a:rPr>
              <a:t>Art &amp; Creativity </a:t>
            </a:r>
          </a:p>
        </p:txBody>
      </p:sp>
      <p:sp>
        <p:nvSpPr>
          <p:cNvPr id="15" name="TextBox 15"/>
          <p:cNvSpPr txBox="1"/>
          <p:nvPr/>
        </p:nvSpPr>
        <p:spPr>
          <a:xfrm>
            <a:off x="1542994" y="9059863"/>
            <a:ext cx="3424119" cy="349250"/>
          </a:xfrm>
          <a:prstGeom prst="rect">
            <a:avLst/>
          </a:prstGeom>
        </p:spPr>
        <p:txBody>
          <a:bodyPr lIns="0" tIns="0" rIns="0" bIns="0" rtlCol="0" anchor="t">
            <a:spAutoFit/>
          </a:bodyPr>
          <a:lstStyle/>
          <a:p>
            <a:pPr algn="ctr">
              <a:lnSpc>
                <a:spcPts val="2800"/>
              </a:lnSpc>
            </a:pPr>
            <a:r>
              <a:rPr lang="en-US" sz="2000">
                <a:solidFill>
                  <a:srgbClr val="000000"/>
                </a:solidFill>
                <a:latin typeface="Arapey"/>
                <a:ea typeface="Arapey"/>
                <a:cs typeface="Arapey"/>
                <a:sym typeface="Arapey"/>
              </a:rPr>
              <a:t>Design and problem-solving skills</a:t>
            </a:r>
          </a:p>
        </p:txBody>
      </p:sp>
    </p:spTree>
  </p:cSld>
  <p:clrMapOvr>
    <a:masterClrMapping/>
  </p:clrMapOvr>
  <p:transition spd="slow">
    <p:fade/>
  </p:transition>
  <p:timing>
    <p:tnLst>
      <p:par>
        <p:cTn id="1" dur="indefinite" restart="never" nodeType="tmRoot">
          <p:childTnLst>
            <p:video>
              <p:cMediaNode vol="21000">
                <p:cTn id="2" fill="hold" display="0">
                  <p:stCondLst>
                    <p:cond delay="indefinite"/>
                  </p:stCondLst>
                </p:cTn>
                <p:tgtEl>
                  <p:spTgt spid="2"/>
                </p:tgtEl>
              </p:cMediaNode>
            </p:video>
            <p:video>
              <p:cMediaNode vol="100000">
                <p:cTn id="3"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pic>
        <p:nvPicPr>
          <p:cNvPr id="2" name="Picture 2" descr="MOVI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13340527" y="2097137"/>
            <a:ext cx="4337873" cy="7711774"/>
          </a:xfrm>
          <a:prstGeom prst="rect">
            <a:avLst/>
          </a:prstGeom>
        </p:spPr>
      </p:pic>
      <p:sp>
        <p:nvSpPr>
          <p:cNvPr id="3" name="TextBox 3"/>
          <p:cNvSpPr txBox="1"/>
          <p:nvPr/>
        </p:nvSpPr>
        <p:spPr>
          <a:xfrm>
            <a:off x="5584918" y="2587769"/>
            <a:ext cx="6648941" cy="6505575"/>
          </a:xfrm>
          <a:prstGeom prst="rect">
            <a:avLst/>
          </a:prstGeom>
        </p:spPr>
        <p:txBody>
          <a:bodyPr lIns="0" tIns="0" rIns="0" bIns="0" rtlCol="0" anchor="t">
            <a:spAutoFit/>
          </a:bodyPr>
          <a:lstStyle/>
          <a:p>
            <a:pPr marL="647700" lvl="1" indent="-323850" algn="l">
              <a:lnSpc>
                <a:spcPts val="3000"/>
              </a:lnSpc>
              <a:buFont typeface="Arial"/>
              <a:buChar char="•"/>
            </a:pPr>
            <a:r>
              <a:rPr lang="en-US" sz="3000" u="none" strike="noStrike">
                <a:solidFill>
                  <a:srgbClr val="030302"/>
                </a:solidFill>
                <a:latin typeface="Arapey Bold"/>
                <a:ea typeface="Arapey Bold"/>
                <a:cs typeface="Arapey Bold"/>
                <a:sym typeface="Arapey Bold"/>
              </a:rPr>
              <a:t>QUESTION #1</a:t>
            </a:r>
          </a:p>
          <a:p>
            <a:pPr algn="l">
              <a:lnSpc>
                <a:spcPts val="3000"/>
              </a:lnSpc>
            </a:pPr>
            <a:r>
              <a:rPr lang="en-US" sz="3000" u="none" strike="noStrike">
                <a:solidFill>
                  <a:srgbClr val="030302"/>
                </a:solidFill>
                <a:latin typeface="Arapey"/>
                <a:ea typeface="Arapey"/>
                <a:cs typeface="Arapey"/>
                <a:sym typeface="Arapey"/>
              </a:rPr>
              <a:t>            What happens to the waste we</a:t>
            </a:r>
          </a:p>
          <a:p>
            <a:pPr algn="l">
              <a:lnSpc>
                <a:spcPts val="3000"/>
              </a:lnSpc>
            </a:pPr>
            <a:r>
              <a:rPr lang="en-US" sz="3000" u="none" strike="noStrike">
                <a:solidFill>
                  <a:srgbClr val="030302"/>
                </a:solidFill>
                <a:latin typeface="Arapey"/>
                <a:ea typeface="Arapey"/>
                <a:cs typeface="Arapey"/>
                <a:sym typeface="Arapey"/>
              </a:rPr>
              <a:t>            throw away?</a:t>
            </a:r>
          </a:p>
          <a:p>
            <a:pPr algn="l">
              <a:lnSpc>
                <a:spcPts val="3000"/>
              </a:lnSpc>
            </a:pPr>
            <a:endParaRPr lang="en-US" sz="3000" u="none" strike="noStrike">
              <a:solidFill>
                <a:srgbClr val="030302"/>
              </a:solidFill>
              <a:latin typeface="Arapey"/>
              <a:ea typeface="Arapey"/>
              <a:cs typeface="Arapey"/>
              <a:sym typeface="Arapey"/>
            </a:endParaRPr>
          </a:p>
          <a:p>
            <a:pPr marL="647700" lvl="1" indent="-323850" algn="l">
              <a:lnSpc>
                <a:spcPts val="3000"/>
              </a:lnSpc>
              <a:buFont typeface="Arial"/>
              <a:buChar char="•"/>
            </a:pPr>
            <a:r>
              <a:rPr lang="en-US" sz="3000" u="none" strike="noStrike">
                <a:solidFill>
                  <a:srgbClr val="030302"/>
                </a:solidFill>
                <a:latin typeface="Arapey Bold"/>
                <a:ea typeface="Arapey Bold"/>
                <a:cs typeface="Arapey Bold"/>
                <a:sym typeface="Arapey Bold"/>
              </a:rPr>
              <a:t>EXPERIENCE</a:t>
            </a:r>
          </a:p>
          <a:p>
            <a:pPr algn="l">
              <a:lnSpc>
                <a:spcPts val="3000"/>
              </a:lnSpc>
            </a:pPr>
            <a:r>
              <a:rPr lang="en-US" sz="3000" u="none" strike="noStrike">
                <a:solidFill>
                  <a:srgbClr val="030302"/>
                </a:solidFill>
                <a:latin typeface="Arapey"/>
                <a:ea typeface="Arapey"/>
                <a:cs typeface="Arapey"/>
                <a:sym typeface="Arapey"/>
              </a:rPr>
              <a:t>            Composting to Harvesting</a:t>
            </a:r>
          </a:p>
          <a:p>
            <a:pPr algn="l">
              <a:lnSpc>
                <a:spcPts val="3000"/>
              </a:lnSpc>
            </a:pPr>
            <a:r>
              <a:rPr lang="en-US" sz="3000" u="none" strike="noStrike">
                <a:solidFill>
                  <a:srgbClr val="030302"/>
                </a:solidFill>
                <a:latin typeface="Arapey"/>
                <a:ea typeface="Arapey"/>
                <a:cs typeface="Arapey"/>
                <a:sym typeface="Arapey"/>
              </a:rPr>
              <a:t>            Vermicompost</a:t>
            </a:r>
          </a:p>
          <a:p>
            <a:pPr algn="l">
              <a:lnSpc>
                <a:spcPts val="3000"/>
              </a:lnSpc>
            </a:pPr>
            <a:endParaRPr lang="en-US" sz="3000" u="none" strike="noStrike">
              <a:solidFill>
                <a:srgbClr val="030302"/>
              </a:solidFill>
              <a:latin typeface="Arapey"/>
              <a:ea typeface="Arapey"/>
              <a:cs typeface="Arapey"/>
              <a:sym typeface="Arapey"/>
            </a:endParaRPr>
          </a:p>
          <a:p>
            <a:pPr marL="647700" lvl="1" indent="-323850" algn="l">
              <a:lnSpc>
                <a:spcPts val="3000"/>
              </a:lnSpc>
              <a:buFont typeface="Arial"/>
              <a:buChar char="•"/>
            </a:pPr>
            <a:r>
              <a:rPr lang="en-US" sz="3000" u="none" strike="noStrike">
                <a:solidFill>
                  <a:srgbClr val="030302"/>
                </a:solidFill>
                <a:latin typeface="Arapey Bold"/>
                <a:ea typeface="Arapey Bold"/>
                <a:cs typeface="Arapey Bold"/>
                <a:sym typeface="Arapey Bold"/>
              </a:rPr>
              <a:t>LEARNING</a:t>
            </a:r>
          </a:p>
          <a:p>
            <a:pPr algn="l">
              <a:lnSpc>
                <a:spcPts val="3000"/>
              </a:lnSpc>
            </a:pPr>
            <a:r>
              <a:rPr lang="en-US" sz="3000" u="none" strike="noStrike">
                <a:solidFill>
                  <a:srgbClr val="030302"/>
                </a:solidFill>
                <a:latin typeface="Arapey"/>
                <a:ea typeface="Arapey"/>
                <a:cs typeface="Arapey"/>
                <a:sym typeface="Arapey"/>
              </a:rPr>
              <a:t>            Understanding how organic waste </a:t>
            </a:r>
          </a:p>
          <a:p>
            <a:pPr algn="l">
              <a:lnSpc>
                <a:spcPts val="3000"/>
              </a:lnSpc>
            </a:pPr>
            <a:r>
              <a:rPr lang="en-US" sz="3000" u="none" strike="noStrike">
                <a:solidFill>
                  <a:srgbClr val="030302"/>
                </a:solidFill>
                <a:latin typeface="Arapey"/>
                <a:ea typeface="Arapey"/>
                <a:cs typeface="Arapey"/>
                <a:sym typeface="Arapey"/>
              </a:rPr>
              <a:t>            can be transformed into a valuable  </a:t>
            </a:r>
          </a:p>
          <a:p>
            <a:pPr algn="l">
              <a:lnSpc>
                <a:spcPts val="3000"/>
              </a:lnSpc>
            </a:pPr>
            <a:r>
              <a:rPr lang="en-US" sz="3000" u="none" strike="noStrike">
                <a:solidFill>
                  <a:srgbClr val="030302"/>
                </a:solidFill>
                <a:latin typeface="Arapey"/>
                <a:ea typeface="Arapey"/>
                <a:cs typeface="Arapey"/>
                <a:sym typeface="Arapey"/>
              </a:rPr>
              <a:t>            resource for growing plants</a:t>
            </a:r>
          </a:p>
          <a:p>
            <a:pPr algn="l">
              <a:lnSpc>
                <a:spcPts val="3000"/>
              </a:lnSpc>
            </a:pPr>
            <a:endParaRPr lang="en-US" sz="3000" u="none" strike="noStrike">
              <a:solidFill>
                <a:srgbClr val="030302"/>
              </a:solidFill>
              <a:latin typeface="Arapey"/>
              <a:ea typeface="Arapey"/>
              <a:cs typeface="Arapey"/>
              <a:sym typeface="Arapey"/>
            </a:endParaRPr>
          </a:p>
          <a:p>
            <a:pPr marL="647700" lvl="1" indent="-323850" algn="l">
              <a:lnSpc>
                <a:spcPts val="3000"/>
              </a:lnSpc>
              <a:buFont typeface="Arial"/>
              <a:buChar char="•"/>
            </a:pPr>
            <a:r>
              <a:rPr lang="en-US" sz="3000" u="none" strike="noStrike">
                <a:solidFill>
                  <a:srgbClr val="030302"/>
                </a:solidFill>
                <a:latin typeface="Arapey Bold"/>
                <a:ea typeface="Arapey Bold"/>
                <a:cs typeface="Arapey Bold"/>
                <a:sym typeface="Arapey Bold"/>
              </a:rPr>
              <a:t>LIFE SKILLS</a:t>
            </a:r>
          </a:p>
          <a:p>
            <a:pPr algn="l">
              <a:lnSpc>
                <a:spcPts val="3000"/>
              </a:lnSpc>
            </a:pPr>
            <a:r>
              <a:rPr lang="en-US" sz="3000" u="none" strike="noStrike">
                <a:solidFill>
                  <a:srgbClr val="030302"/>
                </a:solidFill>
                <a:latin typeface="Arapey"/>
                <a:ea typeface="Arapey"/>
                <a:cs typeface="Arapey"/>
                <a:sym typeface="Arapey"/>
              </a:rPr>
              <a:t>           Responsibility  </a:t>
            </a:r>
          </a:p>
          <a:p>
            <a:pPr algn="l">
              <a:lnSpc>
                <a:spcPts val="3000"/>
              </a:lnSpc>
            </a:pPr>
            <a:r>
              <a:rPr lang="en-US" sz="3000" u="none" strike="noStrike">
                <a:solidFill>
                  <a:srgbClr val="030302"/>
                </a:solidFill>
                <a:latin typeface="Arapey"/>
                <a:ea typeface="Arapey"/>
                <a:cs typeface="Arapey"/>
                <a:sym typeface="Arapey"/>
              </a:rPr>
              <a:t>           Resourcefulness  </a:t>
            </a:r>
          </a:p>
          <a:p>
            <a:pPr algn="l">
              <a:lnSpc>
                <a:spcPts val="3000"/>
              </a:lnSpc>
            </a:pPr>
            <a:r>
              <a:rPr lang="en-US" sz="3000" u="none" strike="noStrike">
                <a:solidFill>
                  <a:srgbClr val="030302"/>
                </a:solidFill>
                <a:latin typeface="Arapey"/>
                <a:ea typeface="Arapey"/>
                <a:cs typeface="Arapey"/>
                <a:sym typeface="Arapey"/>
              </a:rPr>
              <a:t>           Sustainability</a:t>
            </a:r>
          </a:p>
        </p:txBody>
      </p:sp>
      <p:grpSp>
        <p:nvGrpSpPr>
          <p:cNvPr id="4" name="Group 4"/>
          <p:cNvGrpSpPr/>
          <p:nvPr/>
        </p:nvGrpSpPr>
        <p:grpSpPr>
          <a:xfrm>
            <a:off x="429711" y="2097137"/>
            <a:ext cx="5000659" cy="7914996"/>
            <a:chOff x="0" y="0"/>
            <a:chExt cx="1237876" cy="1959299"/>
          </a:xfrm>
        </p:grpSpPr>
        <p:sp>
          <p:nvSpPr>
            <p:cNvPr id="5" name="Freeform 5"/>
            <p:cNvSpPr/>
            <p:nvPr/>
          </p:nvSpPr>
          <p:spPr>
            <a:xfrm>
              <a:off x="0" y="0"/>
              <a:ext cx="1237876" cy="1959299"/>
            </a:xfrm>
            <a:custGeom>
              <a:avLst/>
              <a:gdLst/>
              <a:ahLst/>
              <a:cxnLst/>
              <a:rect l="l" t="t" r="r" b="b"/>
              <a:pathLst>
                <a:path w="1237876" h="1959299">
                  <a:moveTo>
                    <a:pt x="26319" y="0"/>
                  </a:moveTo>
                  <a:lnTo>
                    <a:pt x="1211557" y="0"/>
                  </a:lnTo>
                  <a:cubicBezTo>
                    <a:pt x="1218537" y="0"/>
                    <a:pt x="1225232" y="2773"/>
                    <a:pt x="1230168" y="7709"/>
                  </a:cubicBezTo>
                  <a:cubicBezTo>
                    <a:pt x="1235103" y="12644"/>
                    <a:pt x="1237876" y="19339"/>
                    <a:pt x="1237876" y="26319"/>
                  </a:cubicBezTo>
                  <a:lnTo>
                    <a:pt x="1237876" y="1932980"/>
                  </a:lnTo>
                  <a:cubicBezTo>
                    <a:pt x="1237876" y="1939960"/>
                    <a:pt x="1235103" y="1946655"/>
                    <a:pt x="1230168" y="1951590"/>
                  </a:cubicBezTo>
                  <a:cubicBezTo>
                    <a:pt x="1225232" y="1956526"/>
                    <a:pt x="1218537" y="1959299"/>
                    <a:pt x="1211557" y="1959299"/>
                  </a:cubicBezTo>
                  <a:lnTo>
                    <a:pt x="26319" y="1959299"/>
                  </a:lnTo>
                  <a:cubicBezTo>
                    <a:pt x="19339" y="1959299"/>
                    <a:pt x="12644" y="1956526"/>
                    <a:pt x="7709" y="1951590"/>
                  </a:cubicBezTo>
                  <a:cubicBezTo>
                    <a:pt x="2773" y="1946655"/>
                    <a:pt x="0" y="1939960"/>
                    <a:pt x="0" y="1932980"/>
                  </a:cubicBezTo>
                  <a:lnTo>
                    <a:pt x="0" y="26319"/>
                  </a:lnTo>
                  <a:cubicBezTo>
                    <a:pt x="0" y="19339"/>
                    <a:pt x="2773" y="12644"/>
                    <a:pt x="7709" y="7709"/>
                  </a:cubicBezTo>
                  <a:cubicBezTo>
                    <a:pt x="12644" y="2773"/>
                    <a:pt x="19339" y="0"/>
                    <a:pt x="26319" y="0"/>
                  </a:cubicBezTo>
                  <a:close/>
                </a:path>
              </a:pathLst>
            </a:custGeom>
            <a:solidFill>
              <a:srgbClr val="9CAF5F"/>
            </a:solidFill>
            <a:ln w="38100" cap="sq">
              <a:solidFill>
                <a:srgbClr val="744A34"/>
              </a:solidFill>
              <a:prstDash val="solid"/>
              <a:miter/>
            </a:ln>
          </p:spPr>
        </p:sp>
      </p:grpSp>
      <p:sp>
        <p:nvSpPr>
          <p:cNvPr id="6" name="Freeform 6"/>
          <p:cNvSpPr/>
          <p:nvPr/>
        </p:nvSpPr>
        <p:spPr>
          <a:xfrm>
            <a:off x="0"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5"/>
            <a:stretch>
              <a:fillRect/>
            </a:stretch>
          </a:blipFill>
        </p:spPr>
      </p:sp>
      <p:sp>
        <p:nvSpPr>
          <p:cNvPr id="7" name="TextBox 7"/>
          <p:cNvSpPr txBox="1"/>
          <p:nvPr/>
        </p:nvSpPr>
        <p:spPr>
          <a:xfrm>
            <a:off x="1207160" y="487412"/>
            <a:ext cx="15404457" cy="809625"/>
          </a:xfrm>
          <a:prstGeom prst="rect">
            <a:avLst/>
          </a:prstGeom>
        </p:spPr>
        <p:txBody>
          <a:bodyPr lIns="0" tIns="0" rIns="0" bIns="0" rtlCol="0" anchor="t">
            <a:spAutoFit/>
          </a:bodyPr>
          <a:lstStyle/>
          <a:p>
            <a:pPr algn="ctr">
              <a:lnSpc>
                <a:spcPts val="6000"/>
              </a:lnSpc>
              <a:spcBef>
                <a:spcPct val="0"/>
              </a:spcBef>
            </a:pPr>
            <a:r>
              <a:rPr lang="en-US" sz="6000">
                <a:solidFill>
                  <a:srgbClr val="030302"/>
                </a:solidFill>
                <a:latin typeface="Arapey Bold"/>
                <a:ea typeface="Arapey Bold"/>
                <a:cs typeface="Arapey Bold"/>
                <a:sym typeface="Arapey Bold"/>
              </a:rPr>
              <a:t>Learning How to Manage </a:t>
            </a:r>
            <a:r>
              <a:rPr lang="en-US" sz="6000" strike="sngStrike">
                <a:solidFill>
                  <a:srgbClr val="030302"/>
                </a:solidFill>
                <a:latin typeface="Arapey Bold"/>
                <a:ea typeface="Arapey Bold"/>
                <a:cs typeface="Arapey Bold"/>
                <a:sym typeface="Arapey Bold"/>
              </a:rPr>
              <a:t>Waste </a:t>
            </a:r>
            <a:r>
              <a:rPr lang="en-US" sz="6000">
                <a:solidFill>
                  <a:srgbClr val="030302"/>
                </a:solidFill>
                <a:latin typeface="Arapey Bold"/>
                <a:ea typeface="Arapey Bold"/>
                <a:cs typeface="Arapey Bold"/>
                <a:sym typeface="Arapey Bold"/>
              </a:rPr>
              <a:t> Resource</a:t>
            </a:r>
          </a:p>
        </p:txBody>
      </p:sp>
      <p:sp>
        <p:nvSpPr>
          <p:cNvPr id="8" name="TextBox 8"/>
          <p:cNvSpPr txBox="1"/>
          <p:nvPr/>
        </p:nvSpPr>
        <p:spPr>
          <a:xfrm>
            <a:off x="578679" y="2259430"/>
            <a:ext cx="4702723" cy="7752704"/>
          </a:xfrm>
          <a:prstGeom prst="rect">
            <a:avLst/>
          </a:prstGeom>
        </p:spPr>
        <p:txBody>
          <a:bodyPr lIns="0" tIns="0" rIns="0" bIns="0" rtlCol="0" anchor="t">
            <a:spAutoFit/>
          </a:bodyPr>
          <a:lstStyle/>
          <a:p>
            <a:pPr algn="ctr">
              <a:lnSpc>
                <a:spcPts val="4362"/>
              </a:lnSpc>
              <a:spcBef>
                <a:spcPct val="0"/>
              </a:spcBef>
            </a:pPr>
            <a:r>
              <a:rPr lang="en-US" sz="4362">
                <a:solidFill>
                  <a:srgbClr val="000000"/>
                </a:solidFill>
                <a:latin typeface="Arapey"/>
                <a:ea typeface="Arapey"/>
                <a:cs typeface="Arapey"/>
                <a:sym typeface="Arapey"/>
              </a:rPr>
              <a:t>SHILP KITCHEN serves</a:t>
            </a:r>
          </a:p>
          <a:p>
            <a:pPr algn="ctr">
              <a:lnSpc>
                <a:spcPts val="4362"/>
              </a:lnSpc>
              <a:spcBef>
                <a:spcPct val="0"/>
              </a:spcBef>
            </a:pPr>
            <a:r>
              <a:rPr lang="en-US" sz="4362">
                <a:solidFill>
                  <a:srgbClr val="000000"/>
                </a:solidFill>
                <a:latin typeface="Arapey"/>
                <a:ea typeface="Arapey"/>
                <a:cs typeface="Arapey"/>
                <a:sym typeface="Arapey"/>
              </a:rPr>
              <a:t>~3,000 MEALS</a:t>
            </a:r>
          </a:p>
          <a:p>
            <a:pPr algn="ctr">
              <a:lnSpc>
                <a:spcPts val="4362"/>
              </a:lnSpc>
              <a:spcBef>
                <a:spcPct val="0"/>
              </a:spcBef>
            </a:pPr>
            <a:r>
              <a:rPr lang="en-US" sz="4362">
                <a:solidFill>
                  <a:srgbClr val="000000"/>
                </a:solidFill>
                <a:latin typeface="Arapey"/>
                <a:ea typeface="Arapey"/>
                <a:cs typeface="Arapey"/>
                <a:sym typeface="Arapey"/>
              </a:rPr>
              <a:t>EVERY DAY</a:t>
            </a:r>
          </a:p>
          <a:p>
            <a:pPr algn="ctr">
              <a:lnSpc>
                <a:spcPts val="4362"/>
              </a:lnSpc>
              <a:spcBef>
                <a:spcPct val="0"/>
              </a:spcBef>
            </a:pPr>
            <a:r>
              <a:rPr lang="en-US" sz="4362">
                <a:solidFill>
                  <a:srgbClr val="000000"/>
                </a:solidFill>
                <a:latin typeface="Arapey"/>
                <a:ea typeface="Arapey"/>
                <a:cs typeface="Arapey"/>
                <a:sym typeface="Arapey"/>
              </a:rPr>
              <a:t>↓</a:t>
            </a:r>
          </a:p>
          <a:p>
            <a:pPr algn="ctr">
              <a:lnSpc>
                <a:spcPts val="4362"/>
              </a:lnSpc>
              <a:spcBef>
                <a:spcPct val="0"/>
              </a:spcBef>
            </a:pPr>
            <a:r>
              <a:rPr lang="en-US" sz="4362">
                <a:solidFill>
                  <a:srgbClr val="000000"/>
                </a:solidFill>
                <a:latin typeface="Arapey"/>
                <a:ea typeface="Arapey"/>
                <a:cs typeface="Arapey"/>
                <a:sym typeface="Arapey"/>
              </a:rPr>
              <a:t>generating</a:t>
            </a:r>
          </a:p>
          <a:p>
            <a:pPr algn="ctr">
              <a:lnSpc>
                <a:spcPts val="4362"/>
              </a:lnSpc>
              <a:spcBef>
                <a:spcPct val="0"/>
              </a:spcBef>
            </a:pPr>
            <a:r>
              <a:rPr lang="en-US" sz="4362">
                <a:solidFill>
                  <a:srgbClr val="000000"/>
                </a:solidFill>
                <a:latin typeface="Arapey"/>
                <a:ea typeface="Arapey"/>
                <a:cs typeface="Arapey"/>
                <a:sym typeface="Arapey"/>
              </a:rPr>
              <a:t>100Kg OF ORGANIC WASTE </a:t>
            </a:r>
          </a:p>
          <a:p>
            <a:pPr algn="ctr">
              <a:lnSpc>
                <a:spcPts val="4362"/>
              </a:lnSpc>
              <a:spcBef>
                <a:spcPct val="0"/>
              </a:spcBef>
            </a:pPr>
            <a:r>
              <a:rPr lang="en-US" sz="4362">
                <a:solidFill>
                  <a:srgbClr val="000000"/>
                </a:solidFill>
                <a:latin typeface="Arapey"/>
                <a:ea typeface="Arapey"/>
                <a:cs typeface="Arapey"/>
                <a:sym typeface="Arapey"/>
              </a:rPr>
              <a:t>↓</a:t>
            </a:r>
          </a:p>
          <a:p>
            <a:pPr algn="ctr">
              <a:lnSpc>
                <a:spcPts val="4362"/>
              </a:lnSpc>
              <a:spcBef>
                <a:spcPct val="0"/>
              </a:spcBef>
            </a:pPr>
            <a:r>
              <a:rPr lang="en-US" sz="4362">
                <a:solidFill>
                  <a:srgbClr val="000000"/>
                </a:solidFill>
                <a:latin typeface="Arapey"/>
                <a:ea typeface="Arapey"/>
                <a:cs typeface="Arapey"/>
                <a:sym typeface="Arapey"/>
              </a:rPr>
              <a:t>400Kgs of  </a:t>
            </a:r>
          </a:p>
          <a:p>
            <a:pPr algn="ctr">
              <a:lnSpc>
                <a:spcPts val="4362"/>
              </a:lnSpc>
              <a:spcBef>
                <a:spcPct val="0"/>
              </a:spcBef>
            </a:pPr>
            <a:r>
              <a:rPr lang="en-US" sz="4362">
                <a:solidFill>
                  <a:srgbClr val="000000"/>
                </a:solidFill>
                <a:latin typeface="Arapey"/>
                <a:ea typeface="Arapey"/>
                <a:cs typeface="Arapey"/>
                <a:sym typeface="Arapey"/>
              </a:rPr>
              <a:t>nutrient rich</a:t>
            </a:r>
          </a:p>
          <a:p>
            <a:pPr algn="ctr">
              <a:lnSpc>
                <a:spcPts val="4362"/>
              </a:lnSpc>
              <a:spcBef>
                <a:spcPct val="0"/>
              </a:spcBef>
            </a:pPr>
            <a:r>
              <a:rPr lang="en-US" sz="4362">
                <a:solidFill>
                  <a:srgbClr val="000000"/>
                </a:solidFill>
                <a:latin typeface="Arapey"/>
                <a:ea typeface="Arapey"/>
                <a:cs typeface="Arapey"/>
                <a:sym typeface="Arapey"/>
              </a:rPr>
              <a:t>COMPOSTING + VERMICOMPOSTING</a:t>
            </a:r>
          </a:p>
          <a:p>
            <a:pPr algn="ctr">
              <a:lnSpc>
                <a:spcPts val="4362"/>
              </a:lnSpc>
              <a:spcBef>
                <a:spcPct val="0"/>
              </a:spcBef>
            </a:pPr>
            <a:endParaRPr lang="en-US" sz="4362">
              <a:solidFill>
                <a:srgbClr val="000000"/>
              </a:solidFill>
              <a:latin typeface="Arapey"/>
              <a:ea typeface="Arapey"/>
              <a:cs typeface="Arapey"/>
              <a:sym typeface="Arapey"/>
            </a:endParaRPr>
          </a:p>
        </p:txBody>
      </p:sp>
      <p:sp>
        <p:nvSpPr>
          <p:cNvPr id="9" name="TextBox 9"/>
          <p:cNvSpPr txBox="1"/>
          <p:nvPr/>
        </p:nvSpPr>
        <p:spPr>
          <a:xfrm>
            <a:off x="3323953" y="1373237"/>
            <a:ext cx="10667524" cy="530225"/>
          </a:xfrm>
          <a:prstGeom prst="rect">
            <a:avLst/>
          </a:prstGeom>
        </p:spPr>
        <p:txBody>
          <a:bodyPr lIns="0" tIns="0" rIns="0" bIns="0" rtlCol="0" anchor="t">
            <a:spAutoFit/>
          </a:bodyPr>
          <a:lstStyle/>
          <a:p>
            <a:pPr algn="ctr">
              <a:lnSpc>
                <a:spcPts val="3999"/>
              </a:lnSpc>
              <a:spcBef>
                <a:spcPct val="0"/>
              </a:spcBef>
            </a:pPr>
            <a:r>
              <a:rPr lang="en-US" sz="3999">
                <a:solidFill>
                  <a:srgbClr val="000000"/>
                </a:solidFill>
                <a:latin typeface="Arapey"/>
                <a:ea typeface="Arapey"/>
                <a:cs typeface="Arapey"/>
                <a:sym typeface="Arapey"/>
              </a:rPr>
              <a:t>Waste transformed into a resource for Shilp Udyaan.</a:t>
            </a:r>
          </a:p>
        </p:txBody>
      </p:sp>
    </p:spTree>
  </p:cSld>
  <p:clrMapOvr>
    <a:masterClrMapping/>
  </p:clrMapOvr>
  <p:transition spd="slow">
    <p:fade/>
  </p:transition>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sp>
        <p:nvSpPr>
          <p:cNvPr id="2" name="Freeform 2" descr="20251220_093510.jpg"/>
          <p:cNvSpPr/>
          <p:nvPr/>
        </p:nvSpPr>
        <p:spPr>
          <a:xfrm>
            <a:off x="11921712" y="1851200"/>
            <a:ext cx="5710534" cy="4282900"/>
          </a:xfrm>
          <a:custGeom>
            <a:avLst/>
            <a:gdLst/>
            <a:ahLst/>
            <a:cxnLst/>
            <a:rect l="l" t="t" r="r" b="b"/>
            <a:pathLst>
              <a:path w="5710534" h="4282900">
                <a:moveTo>
                  <a:pt x="0" y="0"/>
                </a:moveTo>
                <a:lnTo>
                  <a:pt x="5710534" y="0"/>
                </a:lnTo>
                <a:lnTo>
                  <a:pt x="5710534" y="4282900"/>
                </a:lnTo>
                <a:lnTo>
                  <a:pt x="0" y="42829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sp>
      <p:sp>
        <p:nvSpPr>
          <p:cNvPr id="3" name="TextBox 3"/>
          <p:cNvSpPr txBox="1"/>
          <p:nvPr/>
        </p:nvSpPr>
        <p:spPr>
          <a:xfrm>
            <a:off x="8291843" y="6123264"/>
            <a:ext cx="9340402" cy="431800"/>
          </a:xfrm>
          <a:prstGeom prst="rect">
            <a:avLst/>
          </a:prstGeom>
        </p:spPr>
        <p:txBody>
          <a:bodyPr lIns="0" tIns="0" rIns="0" bIns="0" rtlCol="0" anchor="t">
            <a:spAutoFit/>
          </a:bodyPr>
          <a:lstStyle/>
          <a:p>
            <a:pPr algn="ctr">
              <a:lnSpc>
                <a:spcPts val="3499"/>
              </a:lnSpc>
            </a:pPr>
            <a:r>
              <a:rPr lang="en-US" sz="2499">
                <a:solidFill>
                  <a:srgbClr val="030302"/>
                </a:solidFill>
                <a:latin typeface="Arapey"/>
                <a:ea typeface="Arapey"/>
                <a:cs typeface="Arapey"/>
                <a:sym typeface="Arapey"/>
              </a:rPr>
              <a:t>Supporting local, sustainable choices - Recycled Paper and Cloth Bags</a:t>
            </a:r>
          </a:p>
        </p:txBody>
      </p:sp>
      <p:sp>
        <p:nvSpPr>
          <p:cNvPr id="4" name="Freeform 4" descr="PXL_20220902_095929423.jpg"/>
          <p:cNvSpPr/>
          <p:nvPr/>
        </p:nvSpPr>
        <p:spPr>
          <a:xfrm>
            <a:off x="8450964" y="7084940"/>
            <a:ext cx="5475028" cy="2856685"/>
          </a:xfrm>
          <a:custGeom>
            <a:avLst/>
            <a:gdLst/>
            <a:ahLst/>
            <a:cxnLst/>
            <a:rect l="l" t="t" r="r" b="b"/>
            <a:pathLst>
              <a:path w="5475028" h="2856685">
                <a:moveTo>
                  <a:pt x="0" y="0"/>
                </a:moveTo>
                <a:lnTo>
                  <a:pt x="5475028" y="0"/>
                </a:lnTo>
                <a:lnTo>
                  <a:pt x="5475028" y="2856686"/>
                </a:lnTo>
                <a:lnTo>
                  <a:pt x="0" y="2856686"/>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5" name="Freeform 5"/>
          <p:cNvSpPr/>
          <p:nvPr/>
        </p:nvSpPr>
        <p:spPr>
          <a:xfrm>
            <a:off x="8450964" y="1816338"/>
            <a:ext cx="2937073" cy="4282900"/>
          </a:xfrm>
          <a:custGeom>
            <a:avLst/>
            <a:gdLst/>
            <a:ahLst/>
            <a:cxnLst/>
            <a:rect l="l" t="t" r="r" b="b"/>
            <a:pathLst>
              <a:path w="2937073" h="4282900">
                <a:moveTo>
                  <a:pt x="0" y="0"/>
                </a:moveTo>
                <a:lnTo>
                  <a:pt x="2937073" y="0"/>
                </a:lnTo>
                <a:lnTo>
                  <a:pt x="2937073" y="4282900"/>
                </a:lnTo>
                <a:lnTo>
                  <a:pt x="0" y="4282900"/>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6" name="TextBox 6"/>
          <p:cNvSpPr txBox="1"/>
          <p:nvPr/>
        </p:nvSpPr>
        <p:spPr>
          <a:xfrm>
            <a:off x="14499841" y="7561190"/>
            <a:ext cx="2988461" cy="1308100"/>
          </a:xfrm>
          <a:prstGeom prst="rect">
            <a:avLst/>
          </a:prstGeom>
        </p:spPr>
        <p:txBody>
          <a:bodyPr lIns="0" tIns="0" rIns="0" bIns="0" rtlCol="0" anchor="t">
            <a:spAutoFit/>
          </a:bodyPr>
          <a:lstStyle/>
          <a:p>
            <a:pPr algn="ctr">
              <a:lnSpc>
                <a:spcPts val="3499"/>
              </a:lnSpc>
            </a:pPr>
            <a:r>
              <a:rPr lang="en-US" sz="2499">
                <a:solidFill>
                  <a:srgbClr val="030302"/>
                </a:solidFill>
                <a:latin typeface="Arapey"/>
                <a:ea typeface="Arapey"/>
                <a:cs typeface="Arapey"/>
                <a:sym typeface="Arapey"/>
              </a:rPr>
              <a:t>Celebration of milestones in Paper Bag Making</a:t>
            </a:r>
          </a:p>
        </p:txBody>
      </p:sp>
      <p:grpSp>
        <p:nvGrpSpPr>
          <p:cNvPr id="7" name="Group 7"/>
          <p:cNvGrpSpPr/>
          <p:nvPr/>
        </p:nvGrpSpPr>
        <p:grpSpPr>
          <a:xfrm>
            <a:off x="8013830" y="1510245"/>
            <a:ext cx="10001839" cy="5224101"/>
            <a:chOff x="0" y="0"/>
            <a:chExt cx="2634229" cy="1375895"/>
          </a:xfrm>
        </p:grpSpPr>
        <p:sp>
          <p:nvSpPr>
            <p:cNvPr id="8" name="Freeform 8"/>
            <p:cNvSpPr/>
            <p:nvPr/>
          </p:nvSpPr>
          <p:spPr>
            <a:xfrm>
              <a:off x="0" y="0"/>
              <a:ext cx="2634229" cy="1375895"/>
            </a:xfrm>
            <a:custGeom>
              <a:avLst/>
              <a:gdLst/>
              <a:ahLst/>
              <a:cxnLst/>
              <a:rect l="l" t="t" r="r" b="b"/>
              <a:pathLst>
                <a:path w="2634229" h="1375895">
                  <a:moveTo>
                    <a:pt x="13159" y="0"/>
                  </a:moveTo>
                  <a:lnTo>
                    <a:pt x="2621070" y="0"/>
                  </a:lnTo>
                  <a:cubicBezTo>
                    <a:pt x="2624560" y="0"/>
                    <a:pt x="2627907" y="1386"/>
                    <a:pt x="2630375" y="3854"/>
                  </a:cubicBezTo>
                  <a:cubicBezTo>
                    <a:pt x="2632843" y="6322"/>
                    <a:pt x="2634229" y="9669"/>
                    <a:pt x="2634229" y="13159"/>
                  </a:cubicBezTo>
                  <a:lnTo>
                    <a:pt x="2634229" y="1362736"/>
                  </a:lnTo>
                  <a:cubicBezTo>
                    <a:pt x="2634229" y="1370004"/>
                    <a:pt x="2628338" y="1375895"/>
                    <a:pt x="2621070" y="1375895"/>
                  </a:cubicBezTo>
                  <a:lnTo>
                    <a:pt x="13159" y="1375895"/>
                  </a:lnTo>
                  <a:cubicBezTo>
                    <a:pt x="9669" y="1375895"/>
                    <a:pt x="6322" y="1374509"/>
                    <a:pt x="3854" y="1372041"/>
                  </a:cubicBezTo>
                  <a:cubicBezTo>
                    <a:pt x="1386" y="1369573"/>
                    <a:pt x="0" y="1366226"/>
                    <a:pt x="0" y="1362736"/>
                  </a:cubicBezTo>
                  <a:lnTo>
                    <a:pt x="0" y="13159"/>
                  </a:lnTo>
                  <a:cubicBezTo>
                    <a:pt x="0" y="9669"/>
                    <a:pt x="1386" y="6322"/>
                    <a:pt x="3854" y="3854"/>
                  </a:cubicBezTo>
                  <a:cubicBezTo>
                    <a:pt x="6322" y="1386"/>
                    <a:pt x="9669" y="0"/>
                    <a:pt x="13159" y="0"/>
                  </a:cubicBezTo>
                  <a:close/>
                </a:path>
              </a:pathLst>
            </a:custGeom>
            <a:ln w="38100" cap="sq">
              <a:solidFill>
                <a:srgbClr val="744A34"/>
              </a:solidFill>
              <a:prstDash val="solid"/>
              <a:miter/>
            </a:ln>
          </p:spPr>
        </p:sp>
        <p:sp>
          <p:nvSpPr>
            <p:cNvPr id="9" name="TextBox 9"/>
            <p:cNvSpPr txBox="1"/>
            <p:nvPr/>
          </p:nvSpPr>
          <p:spPr>
            <a:xfrm>
              <a:off x="0" y="-57150"/>
              <a:ext cx="2634229" cy="1433045"/>
            </a:xfrm>
            <a:prstGeom prst="rect">
              <a:avLst/>
            </a:prstGeom>
          </p:spPr>
          <p:txBody>
            <a:bodyPr lIns="50800" tIns="50800" rIns="50800" bIns="50800" rtlCol="0" anchor="ctr"/>
            <a:lstStyle/>
            <a:p>
              <a:pPr algn="ctr">
                <a:lnSpc>
                  <a:spcPts val="3499"/>
                </a:lnSpc>
              </a:pPr>
              <a:endParaRPr/>
            </a:p>
          </p:txBody>
        </p:sp>
      </p:grpSp>
      <p:grpSp>
        <p:nvGrpSpPr>
          <p:cNvPr id="10" name="Group 10"/>
          <p:cNvGrpSpPr/>
          <p:nvPr/>
        </p:nvGrpSpPr>
        <p:grpSpPr>
          <a:xfrm>
            <a:off x="8013830" y="6820072"/>
            <a:ext cx="10001839" cy="3242388"/>
            <a:chOff x="0" y="0"/>
            <a:chExt cx="2634229" cy="853962"/>
          </a:xfrm>
        </p:grpSpPr>
        <p:sp>
          <p:nvSpPr>
            <p:cNvPr id="11" name="Freeform 11"/>
            <p:cNvSpPr/>
            <p:nvPr/>
          </p:nvSpPr>
          <p:spPr>
            <a:xfrm>
              <a:off x="0" y="0"/>
              <a:ext cx="2634229" cy="853962"/>
            </a:xfrm>
            <a:custGeom>
              <a:avLst/>
              <a:gdLst/>
              <a:ahLst/>
              <a:cxnLst/>
              <a:rect l="l" t="t" r="r" b="b"/>
              <a:pathLst>
                <a:path w="2634229" h="853962">
                  <a:moveTo>
                    <a:pt x="13159" y="0"/>
                  </a:moveTo>
                  <a:lnTo>
                    <a:pt x="2621070" y="0"/>
                  </a:lnTo>
                  <a:cubicBezTo>
                    <a:pt x="2624560" y="0"/>
                    <a:pt x="2627907" y="1386"/>
                    <a:pt x="2630375" y="3854"/>
                  </a:cubicBezTo>
                  <a:cubicBezTo>
                    <a:pt x="2632843" y="6322"/>
                    <a:pt x="2634229" y="9669"/>
                    <a:pt x="2634229" y="13159"/>
                  </a:cubicBezTo>
                  <a:lnTo>
                    <a:pt x="2634229" y="840803"/>
                  </a:lnTo>
                  <a:cubicBezTo>
                    <a:pt x="2634229" y="848071"/>
                    <a:pt x="2628338" y="853962"/>
                    <a:pt x="2621070" y="853962"/>
                  </a:cubicBezTo>
                  <a:lnTo>
                    <a:pt x="13159" y="853962"/>
                  </a:lnTo>
                  <a:cubicBezTo>
                    <a:pt x="9669" y="853962"/>
                    <a:pt x="6322" y="852576"/>
                    <a:pt x="3854" y="850108"/>
                  </a:cubicBezTo>
                  <a:cubicBezTo>
                    <a:pt x="1386" y="847640"/>
                    <a:pt x="0" y="844293"/>
                    <a:pt x="0" y="840803"/>
                  </a:cubicBezTo>
                  <a:lnTo>
                    <a:pt x="0" y="13159"/>
                  </a:lnTo>
                  <a:cubicBezTo>
                    <a:pt x="0" y="9669"/>
                    <a:pt x="1386" y="6322"/>
                    <a:pt x="3854" y="3854"/>
                  </a:cubicBezTo>
                  <a:cubicBezTo>
                    <a:pt x="6322" y="1386"/>
                    <a:pt x="9669" y="0"/>
                    <a:pt x="13159" y="0"/>
                  </a:cubicBezTo>
                  <a:close/>
                </a:path>
              </a:pathLst>
            </a:custGeom>
            <a:ln w="38100" cap="sq">
              <a:solidFill>
                <a:srgbClr val="744A34"/>
              </a:solidFill>
              <a:prstDash val="solid"/>
              <a:miter/>
            </a:ln>
          </p:spPr>
        </p:sp>
        <p:sp>
          <p:nvSpPr>
            <p:cNvPr id="12" name="TextBox 12"/>
            <p:cNvSpPr txBox="1"/>
            <p:nvPr/>
          </p:nvSpPr>
          <p:spPr>
            <a:xfrm>
              <a:off x="0" y="-57150"/>
              <a:ext cx="2634229" cy="911112"/>
            </a:xfrm>
            <a:prstGeom prst="rect">
              <a:avLst/>
            </a:prstGeom>
          </p:spPr>
          <p:txBody>
            <a:bodyPr lIns="50800" tIns="50800" rIns="50800" bIns="50800" rtlCol="0" anchor="ctr"/>
            <a:lstStyle/>
            <a:p>
              <a:pPr algn="ctr">
                <a:lnSpc>
                  <a:spcPts val="3499"/>
                </a:lnSpc>
              </a:pPr>
              <a:endParaRPr/>
            </a:p>
          </p:txBody>
        </p:sp>
      </p:grpSp>
      <p:sp>
        <p:nvSpPr>
          <p:cNvPr id="13" name="Freeform 13"/>
          <p:cNvSpPr/>
          <p:nvPr/>
        </p:nvSpPr>
        <p:spPr>
          <a:xfrm>
            <a:off x="0"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5"/>
            <a:stretch>
              <a:fillRect/>
            </a:stretch>
          </a:blipFill>
        </p:spPr>
      </p:sp>
      <p:sp>
        <p:nvSpPr>
          <p:cNvPr id="14" name="TextBox 14"/>
          <p:cNvSpPr txBox="1"/>
          <p:nvPr/>
        </p:nvSpPr>
        <p:spPr>
          <a:xfrm>
            <a:off x="1028700" y="2665306"/>
            <a:ext cx="6349612" cy="6713780"/>
          </a:xfrm>
          <a:prstGeom prst="rect">
            <a:avLst/>
          </a:prstGeom>
        </p:spPr>
        <p:txBody>
          <a:bodyPr lIns="0" tIns="0" rIns="0" bIns="0" rtlCol="0" anchor="t">
            <a:spAutoFit/>
          </a:bodyPr>
          <a:lstStyle/>
          <a:p>
            <a:pPr marL="636265" lvl="1" indent="-318132" algn="l">
              <a:lnSpc>
                <a:spcPts val="2947"/>
              </a:lnSpc>
              <a:buFont typeface="Arial"/>
              <a:buChar char="•"/>
            </a:pPr>
            <a:r>
              <a:rPr lang="en-US" sz="2947">
                <a:solidFill>
                  <a:srgbClr val="030302"/>
                </a:solidFill>
                <a:latin typeface="Arapey Bold"/>
                <a:ea typeface="Arapey Bold"/>
                <a:cs typeface="Arapey Bold"/>
                <a:sym typeface="Arapey Bold"/>
              </a:rPr>
              <a:t>QUESTION #2</a:t>
            </a:r>
          </a:p>
          <a:p>
            <a:pPr algn="l">
              <a:lnSpc>
                <a:spcPts val="2947"/>
              </a:lnSpc>
            </a:pPr>
            <a:r>
              <a:rPr lang="en-US" sz="2947">
                <a:solidFill>
                  <a:srgbClr val="030302"/>
                </a:solidFill>
                <a:latin typeface="Arapey"/>
                <a:ea typeface="Arapey"/>
                <a:cs typeface="Arapey"/>
                <a:sym typeface="Arapey"/>
              </a:rPr>
              <a:t>            Can something we consider waste </a:t>
            </a:r>
          </a:p>
          <a:p>
            <a:pPr algn="l">
              <a:lnSpc>
                <a:spcPts val="2947"/>
              </a:lnSpc>
            </a:pPr>
            <a:r>
              <a:rPr lang="en-US" sz="2947">
                <a:solidFill>
                  <a:srgbClr val="030302"/>
                </a:solidFill>
                <a:latin typeface="Arapey"/>
                <a:ea typeface="Arapey"/>
                <a:cs typeface="Arapey"/>
                <a:sym typeface="Arapey"/>
              </a:rPr>
              <a:t>            be given a new life?</a:t>
            </a:r>
          </a:p>
          <a:p>
            <a:pPr algn="l">
              <a:lnSpc>
                <a:spcPts val="2947"/>
              </a:lnSpc>
            </a:pPr>
            <a:endParaRPr lang="en-US" sz="2947">
              <a:solidFill>
                <a:srgbClr val="030302"/>
              </a:solidFill>
              <a:latin typeface="Arapey"/>
              <a:ea typeface="Arapey"/>
              <a:cs typeface="Arapey"/>
              <a:sym typeface="Arapey"/>
            </a:endParaRPr>
          </a:p>
          <a:p>
            <a:pPr marL="636265" lvl="1" indent="-318132" algn="l">
              <a:lnSpc>
                <a:spcPts val="2947"/>
              </a:lnSpc>
              <a:buFont typeface="Arial"/>
              <a:buChar char="•"/>
            </a:pPr>
            <a:r>
              <a:rPr lang="en-US" sz="2947">
                <a:solidFill>
                  <a:srgbClr val="030302"/>
                </a:solidFill>
                <a:latin typeface="Arapey Bold"/>
                <a:ea typeface="Arapey Bold"/>
                <a:cs typeface="Arapey Bold"/>
                <a:sym typeface="Arapey Bold"/>
              </a:rPr>
              <a:t>EXPERIENCE</a:t>
            </a:r>
          </a:p>
          <a:p>
            <a:pPr algn="l">
              <a:lnSpc>
                <a:spcPts val="2947"/>
              </a:lnSpc>
            </a:pPr>
            <a:r>
              <a:rPr lang="en-US" sz="2947">
                <a:solidFill>
                  <a:srgbClr val="030302"/>
                </a:solidFill>
                <a:latin typeface="Arapey"/>
                <a:ea typeface="Arapey"/>
                <a:cs typeface="Arapey"/>
                <a:sym typeface="Arapey"/>
              </a:rPr>
              <a:t>            Reuse , Repurpose  and Create</a:t>
            </a:r>
          </a:p>
          <a:p>
            <a:pPr algn="l">
              <a:lnSpc>
                <a:spcPts val="2947"/>
              </a:lnSpc>
            </a:pPr>
            <a:endParaRPr lang="en-US" sz="2947">
              <a:solidFill>
                <a:srgbClr val="030302"/>
              </a:solidFill>
              <a:latin typeface="Arapey"/>
              <a:ea typeface="Arapey"/>
              <a:cs typeface="Arapey"/>
              <a:sym typeface="Arapey"/>
            </a:endParaRPr>
          </a:p>
          <a:p>
            <a:pPr marL="636265" lvl="1" indent="-318132" algn="l">
              <a:lnSpc>
                <a:spcPts val="2947"/>
              </a:lnSpc>
              <a:buFont typeface="Arial"/>
              <a:buChar char="•"/>
            </a:pPr>
            <a:r>
              <a:rPr lang="en-US" sz="2947">
                <a:solidFill>
                  <a:srgbClr val="030302"/>
                </a:solidFill>
                <a:latin typeface="Arapey Bold"/>
                <a:ea typeface="Arapey Bold"/>
                <a:cs typeface="Arapey Bold"/>
                <a:sym typeface="Arapey Bold"/>
              </a:rPr>
              <a:t>LEARNING</a:t>
            </a:r>
          </a:p>
          <a:p>
            <a:pPr algn="l">
              <a:lnSpc>
                <a:spcPts val="2947"/>
              </a:lnSpc>
            </a:pPr>
            <a:r>
              <a:rPr lang="en-US" sz="2947">
                <a:solidFill>
                  <a:srgbClr val="030302"/>
                </a:solidFill>
                <a:latin typeface="Arapey"/>
                <a:ea typeface="Arapey"/>
                <a:cs typeface="Arapey"/>
                <a:sym typeface="Arapey"/>
              </a:rPr>
              <a:t>            Understanding waste reduction, </a:t>
            </a:r>
          </a:p>
          <a:p>
            <a:pPr algn="l">
              <a:lnSpc>
                <a:spcPts val="2947"/>
              </a:lnSpc>
            </a:pPr>
            <a:r>
              <a:rPr lang="en-US" sz="2947">
                <a:solidFill>
                  <a:srgbClr val="030302"/>
                </a:solidFill>
                <a:latin typeface="Arapey"/>
                <a:ea typeface="Arapey"/>
                <a:cs typeface="Arapey"/>
                <a:sym typeface="Arapey"/>
              </a:rPr>
              <a:t>            resource conservation and the        </a:t>
            </a:r>
          </a:p>
          <a:p>
            <a:pPr algn="l">
              <a:lnSpc>
                <a:spcPts val="2947"/>
              </a:lnSpc>
            </a:pPr>
            <a:r>
              <a:rPr lang="en-US" sz="2947">
                <a:solidFill>
                  <a:srgbClr val="030302"/>
                </a:solidFill>
                <a:latin typeface="Arapey"/>
                <a:ea typeface="Arapey"/>
                <a:cs typeface="Arapey"/>
                <a:sym typeface="Arapey"/>
              </a:rPr>
              <a:t>            value of reusing materials instead </a:t>
            </a:r>
          </a:p>
          <a:p>
            <a:pPr algn="l">
              <a:lnSpc>
                <a:spcPts val="2947"/>
              </a:lnSpc>
            </a:pPr>
            <a:r>
              <a:rPr lang="en-US" sz="2947">
                <a:solidFill>
                  <a:srgbClr val="030302"/>
                </a:solidFill>
                <a:latin typeface="Arapey"/>
                <a:ea typeface="Arapey"/>
                <a:cs typeface="Arapey"/>
                <a:sym typeface="Arapey"/>
              </a:rPr>
              <a:t>            of discarding them.</a:t>
            </a:r>
          </a:p>
          <a:p>
            <a:pPr algn="l">
              <a:lnSpc>
                <a:spcPts val="2947"/>
              </a:lnSpc>
            </a:pPr>
            <a:endParaRPr lang="en-US" sz="2947">
              <a:solidFill>
                <a:srgbClr val="030302"/>
              </a:solidFill>
              <a:latin typeface="Arapey"/>
              <a:ea typeface="Arapey"/>
              <a:cs typeface="Arapey"/>
              <a:sym typeface="Arapey"/>
            </a:endParaRPr>
          </a:p>
          <a:p>
            <a:pPr marL="636265" lvl="1" indent="-318132" algn="l">
              <a:lnSpc>
                <a:spcPts val="2947"/>
              </a:lnSpc>
              <a:buFont typeface="Arial"/>
              <a:buChar char="•"/>
            </a:pPr>
            <a:r>
              <a:rPr lang="en-US" sz="2947">
                <a:solidFill>
                  <a:srgbClr val="030302"/>
                </a:solidFill>
                <a:latin typeface="Arapey Bold"/>
                <a:ea typeface="Arapey Bold"/>
                <a:cs typeface="Arapey Bold"/>
                <a:sym typeface="Arapey Bold"/>
              </a:rPr>
              <a:t>LIFE SKILLS</a:t>
            </a:r>
          </a:p>
          <a:p>
            <a:pPr algn="l">
              <a:lnSpc>
                <a:spcPts val="2947"/>
              </a:lnSpc>
            </a:pPr>
            <a:r>
              <a:rPr lang="en-US" sz="2947">
                <a:solidFill>
                  <a:srgbClr val="030302"/>
                </a:solidFill>
                <a:latin typeface="Arapey"/>
                <a:ea typeface="Arapey"/>
                <a:cs typeface="Arapey"/>
                <a:sym typeface="Arapey"/>
              </a:rPr>
              <a:t>            Responsibility </a:t>
            </a:r>
          </a:p>
          <a:p>
            <a:pPr algn="l">
              <a:lnSpc>
                <a:spcPts val="2947"/>
              </a:lnSpc>
            </a:pPr>
            <a:r>
              <a:rPr lang="en-US" sz="2947">
                <a:solidFill>
                  <a:srgbClr val="030302"/>
                </a:solidFill>
                <a:latin typeface="Arapey"/>
                <a:ea typeface="Arapey"/>
                <a:cs typeface="Arapey"/>
                <a:sym typeface="Arapey"/>
              </a:rPr>
              <a:t>            Resourcefulness </a:t>
            </a:r>
          </a:p>
          <a:p>
            <a:pPr algn="l">
              <a:lnSpc>
                <a:spcPts val="2947"/>
              </a:lnSpc>
            </a:pPr>
            <a:r>
              <a:rPr lang="en-US" sz="2947">
                <a:solidFill>
                  <a:srgbClr val="030302"/>
                </a:solidFill>
                <a:latin typeface="Arapey"/>
                <a:ea typeface="Arapey"/>
                <a:cs typeface="Arapey"/>
                <a:sym typeface="Arapey"/>
              </a:rPr>
              <a:t>            Creativity</a:t>
            </a:r>
          </a:p>
          <a:p>
            <a:pPr algn="l">
              <a:lnSpc>
                <a:spcPts val="2947"/>
              </a:lnSpc>
            </a:pPr>
            <a:endParaRPr lang="en-US" sz="2947">
              <a:solidFill>
                <a:srgbClr val="030302"/>
              </a:solidFill>
              <a:latin typeface="Arapey"/>
              <a:ea typeface="Arapey"/>
              <a:cs typeface="Arapey"/>
              <a:sym typeface="Arapey"/>
            </a:endParaRPr>
          </a:p>
        </p:txBody>
      </p:sp>
      <p:sp>
        <p:nvSpPr>
          <p:cNvPr id="15" name="TextBox 15"/>
          <p:cNvSpPr txBox="1"/>
          <p:nvPr/>
        </p:nvSpPr>
        <p:spPr>
          <a:xfrm>
            <a:off x="1621493" y="433920"/>
            <a:ext cx="15404457" cy="809625"/>
          </a:xfrm>
          <a:prstGeom prst="rect">
            <a:avLst/>
          </a:prstGeom>
        </p:spPr>
        <p:txBody>
          <a:bodyPr lIns="0" tIns="0" rIns="0" bIns="0" rtlCol="0" anchor="t">
            <a:spAutoFit/>
          </a:bodyPr>
          <a:lstStyle/>
          <a:p>
            <a:pPr algn="ctr">
              <a:lnSpc>
                <a:spcPts val="6000"/>
              </a:lnSpc>
              <a:spcBef>
                <a:spcPct val="0"/>
              </a:spcBef>
            </a:pPr>
            <a:r>
              <a:rPr lang="en-US" sz="6000">
                <a:solidFill>
                  <a:srgbClr val="030302"/>
                </a:solidFill>
                <a:latin typeface="Arapey Bold"/>
                <a:ea typeface="Arapey Bold"/>
                <a:cs typeface="Arapey Bold"/>
                <a:sym typeface="Arapey Bold"/>
              </a:rPr>
              <a:t>Learning to be Responsible Producers / Users </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13329283" y="1999225"/>
            <a:ext cx="4082162" cy="7259075"/>
          </a:xfrm>
          <a:prstGeom prst="rect">
            <a:avLst/>
          </a:prstGeom>
          <a:ln w="38100" cap="rnd">
            <a:solidFill>
              <a:srgbClr val="744A34"/>
            </a:solidFill>
            <a:prstDash val="solid"/>
          </a:ln>
        </p:spPr>
      </p:pic>
      <p:sp>
        <p:nvSpPr>
          <p:cNvPr id="3" name="Freeform 3"/>
          <p:cNvSpPr/>
          <p:nvPr/>
        </p:nvSpPr>
        <p:spPr>
          <a:xfrm>
            <a:off x="0"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5"/>
            <a:stretch>
              <a:fillRect/>
            </a:stretch>
          </a:blipFill>
        </p:spPr>
      </p:sp>
      <p:sp>
        <p:nvSpPr>
          <p:cNvPr id="4" name="TextBox 4"/>
          <p:cNvSpPr txBox="1"/>
          <p:nvPr/>
        </p:nvSpPr>
        <p:spPr>
          <a:xfrm>
            <a:off x="2093903" y="618100"/>
            <a:ext cx="15669092" cy="809625"/>
          </a:xfrm>
          <a:prstGeom prst="rect">
            <a:avLst/>
          </a:prstGeom>
        </p:spPr>
        <p:txBody>
          <a:bodyPr lIns="0" tIns="0" rIns="0" bIns="0" rtlCol="0" anchor="t">
            <a:spAutoFit/>
          </a:bodyPr>
          <a:lstStyle/>
          <a:p>
            <a:pPr algn="ctr">
              <a:lnSpc>
                <a:spcPts val="6000"/>
              </a:lnSpc>
              <a:spcBef>
                <a:spcPct val="0"/>
              </a:spcBef>
            </a:pPr>
            <a:r>
              <a:rPr lang="en-US" sz="6000">
                <a:solidFill>
                  <a:srgbClr val="1D1E14"/>
                </a:solidFill>
                <a:latin typeface="Arapey Bold"/>
                <a:ea typeface="Arapey Bold"/>
                <a:cs typeface="Arapey Bold"/>
                <a:sym typeface="Arapey Bold"/>
              </a:rPr>
              <a:t>Practical Learning - Caring &amp; Sharing </a:t>
            </a:r>
            <a:r>
              <a:rPr lang="en-US" sz="6000" i="1">
                <a:solidFill>
                  <a:srgbClr val="1D1E14"/>
                </a:solidFill>
                <a:latin typeface="Arapey Bold Italics"/>
                <a:ea typeface="Arapey Bold Italics"/>
                <a:cs typeface="Arapey Bold Italics"/>
                <a:sym typeface="Arapey Bold Italics"/>
              </a:rPr>
              <a:t>with all</a:t>
            </a:r>
          </a:p>
        </p:txBody>
      </p:sp>
      <p:sp>
        <p:nvSpPr>
          <p:cNvPr id="5" name="TextBox 5"/>
          <p:cNvSpPr txBox="1"/>
          <p:nvPr/>
        </p:nvSpPr>
        <p:spPr>
          <a:xfrm>
            <a:off x="1292714" y="2561329"/>
            <a:ext cx="7840066" cy="6124575"/>
          </a:xfrm>
          <a:prstGeom prst="rect">
            <a:avLst/>
          </a:prstGeom>
        </p:spPr>
        <p:txBody>
          <a:bodyPr lIns="0" tIns="0" rIns="0" bIns="0" rtlCol="0" anchor="t">
            <a:spAutoFit/>
          </a:bodyPr>
          <a:lstStyle/>
          <a:p>
            <a:pPr marL="647700" lvl="1" indent="-323850" algn="l">
              <a:lnSpc>
                <a:spcPts val="3000"/>
              </a:lnSpc>
              <a:buFont typeface="Arial"/>
              <a:buChar char="•"/>
            </a:pPr>
            <a:r>
              <a:rPr lang="en-US" sz="3000">
                <a:solidFill>
                  <a:srgbClr val="1D1E14"/>
                </a:solidFill>
                <a:latin typeface="Arapey Bold"/>
                <a:ea typeface="Arapey Bold"/>
                <a:cs typeface="Arapey Bold"/>
                <a:sym typeface="Arapey Bold"/>
              </a:rPr>
              <a:t>QUESTION</a:t>
            </a:r>
          </a:p>
          <a:p>
            <a:pPr algn="l">
              <a:lnSpc>
                <a:spcPts val="3000"/>
              </a:lnSpc>
              <a:spcBef>
                <a:spcPct val="0"/>
              </a:spcBef>
            </a:pPr>
            <a:r>
              <a:rPr lang="en-US" sz="3000">
                <a:solidFill>
                  <a:srgbClr val="1D1E14"/>
                </a:solidFill>
                <a:latin typeface="Arapey"/>
                <a:ea typeface="Arapey"/>
                <a:cs typeface="Arapey"/>
                <a:sym typeface="Arapey"/>
              </a:rPr>
              <a:t>            Who shares our garden with us?</a:t>
            </a:r>
          </a:p>
          <a:p>
            <a:pPr algn="ctr">
              <a:lnSpc>
                <a:spcPts val="3000"/>
              </a:lnSpc>
              <a:spcBef>
                <a:spcPct val="0"/>
              </a:spcBef>
            </a:pPr>
            <a:endParaRPr lang="en-US" sz="3000">
              <a:solidFill>
                <a:srgbClr val="1D1E14"/>
              </a:solidFill>
              <a:latin typeface="Arapey"/>
              <a:ea typeface="Arapey"/>
              <a:cs typeface="Arapey"/>
              <a:sym typeface="Arapey"/>
            </a:endParaRPr>
          </a:p>
          <a:p>
            <a:pPr marL="647700" lvl="1" indent="-323850" algn="l">
              <a:lnSpc>
                <a:spcPts val="3000"/>
              </a:lnSpc>
              <a:buFont typeface="Arial"/>
              <a:buChar char="•"/>
            </a:pPr>
            <a:r>
              <a:rPr lang="en-US" sz="3000">
                <a:solidFill>
                  <a:srgbClr val="1D1E14"/>
                </a:solidFill>
                <a:latin typeface="Arapey Bold"/>
                <a:ea typeface="Arapey Bold"/>
                <a:cs typeface="Arapey Bold"/>
                <a:sym typeface="Arapey Bold"/>
              </a:rPr>
              <a:t>EXPERIENCE</a:t>
            </a:r>
          </a:p>
          <a:p>
            <a:pPr algn="l">
              <a:lnSpc>
                <a:spcPts val="3000"/>
              </a:lnSpc>
              <a:spcBef>
                <a:spcPct val="0"/>
              </a:spcBef>
            </a:pPr>
            <a:r>
              <a:rPr lang="en-US" sz="3000">
                <a:solidFill>
                  <a:srgbClr val="1D1E14"/>
                </a:solidFill>
                <a:latin typeface="Arapey"/>
                <a:ea typeface="Arapey"/>
                <a:cs typeface="Arapey"/>
                <a:sym typeface="Arapey"/>
              </a:rPr>
              <a:t>            Observing and interacting with soil, plants, </a:t>
            </a:r>
          </a:p>
          <a:p>
            <a:pPr algn="l">
              <a:lnSpc>
                <a:spcPts val="3000"/>
              </a:lnSpc>
              <a:spcBef>
                <a:spcPct val="0"/>
              </a:spcBef>
            </a:pPr>
            <a:r>
              <a:rPr lang="en-US" sz="3000">
                <a:solidFill>
                  <a:srgbClr val="1D1E14"/>
                </a:solidFill>
                <a:latin typeface="Arapey"/>
                <a:ea typeface="Arapey"/>
                <a:cs typeface="Arapey"/>
                <a:sym typeface="Arapey"/>
              </a:rPr>
              <a:t>            insects, birds and other living beings.</a:t>
            </a:r>
          </a:p>
          <a:p>
            <a:pPr algn="ctr">
              <a:lnSpc>
                <a:spcPts val="3000"/>
              </a:lnSpc>
              <a:spcBef>
                <a:spcPct val="0"/>
              </a:spcBef>
            </a:pPr>
            <a:endParaRPr lang="en-US" sz="3000">
              <a:solidFill>
                <a:srgbClr val="1D1E14"/>
              </a:solidFill>
              <a:latin typeface="Arapey"/>
              <a:ea typeface="Arapey"/>
              <a:cs typeface="Arapey"/>
              <a:sym typeface="Arapey"/>
            </a:endParaRPr>
          </a:p>
          <a:p>
            <a:pPr marL="647700" lvl="1" indent="-323850" algn="l">
              <a:lnSpc>
                <a:spcPts val="3000"/>
              </a:lnSpc>
              <a:buFont typeface="Arial"/>
              <a:buChar char="•"/>
            </a:pPr>
            <a:r>
              <a:rPr lang="en-US" sz="3000">
                <a:solidFill>
                  <a:srgbClr val="1D1E14"/>
                </a:solidFill>
                <a:latin typeface="Arapey Bold"/>
                <a:ea typeface="Arapey Bold"/>
                <a:cs typeface="Arapey Bold"/>
                <a:sym typeface="Arapey Bold"/>
              </a:rPr>
              <a:t>LEARNING</a:t>
            </a:r>
          </a:p>
          <a:p>
            <a:pPr algn="l">
              <a:lnSpc>
                <a:spcPts val="3000"/>
              </a:lnSpc>
              <a:spcBef>
                <a:spcPct val="0"/>
              </a:spcBef>
            </a:pPr>
            <a:r>
              <a:rPr lang="en-US" sz="3000">
                <a:solidFill>
                  <a:srgbClr val="1D1E14"/>
                </a:solidFill>
                <a:latin typeface="Arapey"/>
                <a:ea typeface="Arapey"/>
                <a:cs typeface="Arapey"/>
                <a:sym typeface="Arapey"/>
              </a:rPr>
              <a:t>            Discovering how every living organism is </a:t>
            </a:r>
          </a:p>
          <a:p>
            <a:pPr algn="l">
              <a:lnSpc>
                <a:spcPts val="3000"/>
              </a:lnSpc>
              <a:spcBef>
                <a:spcPct val="0"/>
              </a:spcBef>
            </a:pPr>
            <a:r>
              <a:rPr lang="en-US" sz="3000">
                <a:solidFill>
                  <a:srgbClr val="1D1E14"/>
                </a:solidFill>
                <a:latin typeface="Arapey"/>
                <a:ea typeface="Arapey"/>
                <a:cs typeface="Arapey"/>
                <a:sym typeface="Arapey"/>
              </a:rPr>
              <a:t>            connected and contributes to the </a:t>
            </a:r>
          </a:p>
          <a:p>
            <a:pPr algn="l">
              <a:lnSpc>
                <a:spcPts val="3000"/>
              </a:lnSpc>
              <a:spcBef>
                <a:spcPct val="0"/>
              </a:spcBef>
            </a:pPr>
            <a:r>
              <a:rPr lang="en-US" sz="3000">
                <a:solidFill>
                  <a:srgbClr val="1D1E14"/>
                </a:solidFill>
                <a:latin typeface="Arapey"/>
                <a:ea typeface="Arapey"/>
                <a:cs typeface="Arapey"/>
                <a:sym typeface="Arapey"/>
              </a:rPr>
              <a:t>            ecosystem. </a:t>
            </a:r>
          </a:p>
          <a:p>
            <a:pPr algn="ctr">
              <a:lnSpc>
                <a:spcPts val="3000"/>
              </a:lnSpc>
              <a:spcBef>
                <a:spcPct val="0"/>
              </a:spcBef>
            </a:pPr>
            <a:endParaRPr lang="en-US" sz="3000">
              <a:solidFill>
                <a:srgbClr val="1D1E14"/>
              </a:solidFill>
              <a:latin typeface="Arapey"/>
              <a:ea typeface="Arapey"/>
              <a:cs typeface="Arapey"/>
              <a:sym typeface="Arapey"/>
            </a:endParaRPr>
          </a:p>
          <a:p>
            <a:pPr marL="647700" lvl="1" indent="-323850" algn="l">
              <a:lnSpc>
                <a:spcPts val="3000"/>
              </a:lnSpc>
              <a:buFont typeface="Arial"/>
              <a:buChar char="•"/>
            </a:pPr>
            <a:r>
              <a:rPr lang="en-US" sz="3000">
                <a:solidFill>
                  <a:srgbClr val="1D1E14"/>
                </a:solidFill>
                <a:latin typeface="Arapey Bold"/>
                <a:ea typeface="Arapey Bold"/>
                <a:cs typeface="Arapey Bold"/>
                <a:sym typeface="Arapey Bold"/>
              </a:rPr>
              <a:t>SKILLS &amp; VALUES</a:t>
            </a:r>
          </a:p>
          <a:p>
            <a:pPr algn="l">
              <a:lnSpc>
                <a:spcPts val="3000"/>
              </a:lnSpc>
              <a:spcBef>
                <a:spcPct val="0"/>
              </a:spcBef>
            </a:pPr>
            <a:r>
              <a:rPr lang="en-US" sz="3000">
                <a:solidFill>
                  <a:srgbClr val="1D1E14"/>
                </a:solidFill>
                <a:latin typeface="Arapey"/>
                <a:ea typeface="Arapey"/>
                <a:cs typeface="Arapey"/>
                <a:sym typeface="Arapey"/>
              </a:rPr>
              <a:t>            Observation </a:t>
            </a:r>
          </a:p>
          <a:p>
            <a:pPr algn="l">
              <a:lnSpc>
                <a:spcPts val="3000"/>
              </a:lnSpc>
              <a:spcBef>
                <a:spcPct val="0"/>
              </a:spcBef>
            </a:pPr>
            <a:r>
              <a:rPr lang="en-US" sz="3000">
                <a:solidFill>
                  <a:srgbClr val="1D1E14"/>
                </a:solidFill>
                <a:latin typeface="Arapey"/>
                <a:ea typeface="Arapey"/>
                <a:cs typeface="Arapey"/>
                <a:sym typeface="Arapey"/>
              </a:rPr>
              <a:t>            Empathy </a:t>
            </a:r>
          </a:p>
          <a:p>
            <a:pPr algn="l">
              <a:lnSpc>
                <a:spcPts val="3000"/>
              </a:lnSpc>
              <a:spcBef>
                <a:spcPct val="0"/>
              </a:spcBef>
            </a:pPr>
            <a:r>
              <a:rPr lang="en-US" sz="3000">
                <a:solidFill>
                  <a:srgbClr val="1D1E14"/>
                </a:solidFill>
                <a:latin typeface="Arapey"/>
                <a:ea typeface="Arapey"/>
                <a:cs typeface="Arapey"/>
                <a:sym typeface="Arapey"/>
              </a:rPr>
              <a:t>            Respect for Biodiversity</a:t>
            </a:r>
          </a:p>
        </p:txBody>
      </p:sp>
      <p:sp>
        <p:nvSpPr>
          <p:cNvPr id="6" name="TextBox 6"/>
          <p:cNvSpPr txBox="1"/>
          <p:nvPr/>
        </p:nvSpPr>
        <p:spPr>
          <a:xfrm>
            <a:off x="13329283" y="9201150"/>
            <a:ext cx="4082162" cy="869950"/>
          </a:xfrm>
          <a:prstGeom prst="rect">
            <a:avLst/>
          </a:prstGeom>
        </p:spPr>
        <p:txBody>
          <a:bodyPr lIns="0" tIns="0" rIns="0" bIns="0" rtlCol="0" anchor="t">
            <a:spAutoFit/>
          </a:bodyPr>
          <a:lstStyle/>
          <a:p>
            <a:pPr algn="ctr">
              <a:lnSpc>
                <a:spcPts val="3499"/>
              </a:lnSpc>
            </a:pPr>
            <a:r>
              <a:rPr lang="en-US" sz="2499">
                <a:solidFill>
                  <a:srgbClr val="030302"/>
                </a:solidFill>
                <a:latin typeface="Arapey"/>
                <a:ea typeface="Arapey"/>
                <a:cs typeface="Arapey"/>
                <a:sym typeface="Arapey"/>
              </a:rPr>
              <a:t>“Understanding our role in Ecological Interdependence” </a:t>
            </a:r>
          </a:p>
        </p:txBody>
      </p:sp>
    </p:spTree>
  </p:cSld>
  <p:clrMapOvr>
    <a:masterClrMapping/>
  </p:clrMapOvr>
  <p:transition spd="slow">
    <p:fade/>
  </p:transition>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grpSp>
        <p:nvGrpSpPr>
          <p:cNvPr id="2" name="Group 2"/>
          <p:cNvGrpSpPr/>
          <p:nvPr/>
        </p:nvGrpSpPr>
        <p:grpSpPr>
          <a:xfrm>
            <a:off x="10511555" y="2370814"/>
            <a:ext cx="3438674" cy="2824626"/>
            <a:chOff x="0" y="0"/>
            <a:chExt cx="905659" cy="743935"/>
          </a:xfrm>
        </p:grpSpPr>
        <p:sp>
          <p:nvSpPr>
            <p:cNvPr id="3" name="Freeform 3"/>
            <p:cNvSpPr/>
            <p:nvPr/>
          </p:nvSpPr>
          <p:spPr>
            <a:xfrm>
              <a:off x="0" y="0"/>
              <a:ext cx="905659" cy="743935"/>
            </a:xfrm>
            <a:custGeom>
              <a:avLst/>
              <a:gdLst/>
              <a:ahLst/>
              <a:cxnLst/>
              <a:rect l="l" t="t" r="r" b="b"/>
              <a:pathLst>
                <a:path w="905659" h="743935">
                  <a:moveTo>
                    <a:pt x="38274" y="0"/>
                  </a:moveTo>
                  <a:lnTo>
                    <a:pt x="867385" y="0"/>
                  </a:lnTo>
                  <a:cubicBezTo>
                    <a:pt x="888523" y="0"/>
                    <a:pt x="905659" y="17136"/>
                    <a:pt x="905659" y="38274"/>
                  </a:cubicBezTo>
                  <a:lnTo>
                    <a:pt x="905659" y="705660"/>
                  </a:lnTo>
                  <a:cubicBezTo>
                    <a:pt x="905659" y="715811"/>
                    <a:pt x="901627" y="725546"/>
                    <a:pt x="894449" y="732724"/>
                  </a:cubicBezTo>
                  <a:cubicBezTo>
                    <a:pt x="887271" y="739902"/>
                    <a:pt x="877536" y="743935"/>
                    <a:pt x="867385" y="743935"/>
                  </a:cubicBezTo>
                  <a:lnTo>
                    <a:pt x="38274" y="743935"/>
                  </a:lnTo>
                  <a:cubicBezTo>
                    <a:pt x="17136" y="743935"/>
                    <a:pt x="0" y="726799"/>
                    <a:pt x="0" y="705660"/>
                  </a:cubicBezTo>
                  <a:lnTo>
                    <a:pt x="0" y="38274"/>
                  </a:lnTo>
                  <a:cubicBezTo>
                    <a:pt x="0" y="28123"/>
                    <a:pt x="4032" y="18388"/>
                    <a:pt x="11210" y="11210"/>
                  </a:cubicBezTo>
                  <a:cubicBezTo>
                    <a:pt x="18388" y="4032"/>
                    <a:pt x="28123" y="0"/>
                    <a:pt x="38274" y="0"/>
                  </a:cubicBezTo>
                  <a:close/>
                </a:path>
              </a:pathLst>
            </a:custGeom>
            <a:ln w="38100" cap="sq">
              <a:solidFill>
                <a:srgbClr val="744A34"/>
              </a:solidFill>
              <a:prstDash val="solid"/>
              <a:miter/>
            </a:ln>
          </p:spPr>
        </p:sp>
        <p:sp>
          <p:nvSpPr>
            <p:cNvPr id="4" name="TextBox 4"/>
            <p:cNvSpPr txBox="1"/>
            <p:nvPr/>
          </p:nvSpPr>
          <p:spPr>
            <a:xfrm>
              <a:off x="0" y="-9525"/>
              <a:ext cx="905659" cy="753460"/>
            </a:xfrm>
            <a:prstGeom prst="rect">
              <a:avLst/>
            </a:prstGeom>
          </p:spPr>
          <p:txBody>
            <a:bodyPr lIns="50800" tIns="50800" rIns="50800" bIns="50800" rtlCol="0" anchor="ctr"/>
            <a:lstStyle/>
            <a:p>
              <a:pPr algn="ctr">
                <a:lnSpc>
                  <a:spcPts val="2400"/>
                </a:lnSpc>
              </a:pPr>
              <a:endParaRPr/>
            </a:p>
          </p:txBody>
        </p:sp>
      </p:grpSp>
      <p:grpSp>
        <p:nvGrpSpPr>
          <p:cNvPr id="5" name="Group 5"/>
          <p:cNvGrpSpPr/>
          <p:nvPr/>
        </p:nvGrpSpPr>
        <p:grpSpPr>
          <a:xfrm>
            <a:off x="14405962" y="2370814"/>
            <a:ext cx="3438674" cy="2824626"/>
            <a:chOff x="0" y="0"/>
            <a:chExt cx="905659" cy="743935"/>
          </a:xfrm>
        </p:grpSpPr>
        <p:sp>
          <p:nvSpPr>
            <p:cNvPr id="6" name="Freeform 6"/>
            <p:cNvSpPr/>
            <p:nvPr/>
          </p:nvSpPr>
          <p:spPr>
            <a:xfrm>
              <a:off x="0" y="0"/>
              <a:ext cx="905659" cy="743935"/>
            </a:xfrm>
            <a:custGeom>
              <a:avLst/>
              <a:gdLst/>
              <a:ahLst/>
              <a:cxnLst/>
              <a:rect l="l" t="t" r="r" b="b"/>
              <a:pathLst>
                <a:path w="905659" h="743935">
                  <a:moveTo>
                    <a:pt x="38274" y="0"/>
                  </a:moveTo>
                  <a:lnTo>
                    <a:pt x="867385" y="0"/>
                  </a:lnTo>
                  <a:cubicBezTo>
                    <a:pt x="888523" y="0"/>
                    <a:pt x="905659" y="17136"/>
                    <a:pt x="905659" y="38274"/>
                  </a:cubicBezTo>
                  <a:lnTo>
                    <a:pt x="905659" y="705660"/>
                  </a:lnTo>
                  <a:cubicBezTo>
                    <a:pt x="905659" y="715811"/>
                    <a:pt x="901627" y="725546"/>
                    <a:pt x="894449" y="732724"/>
                  </a:cubicBezTo>
                  <a:cubicBezTo>
                    <a:pt x="887271" y="739902"/>
                    <a:pt x="877536" y="743935"/>
                    <a:pt x="867385" y="743935"/>
                  </a:cubicBezTo>
                  <a:lnTo>
                    <a:pt x="38274" y="743935"/>
                  </a:lnTo>
                  <a:cubicBezTo>
                    <a:pt x="17136" y="743935"/>
                    <a:pt x="0" y="726799"/>
                    <a:pt x="0" y="705660"/>
                  </a:cubicBezTo>
                  <a:lnTo>
                    <a:pt x="0" y="38274"/>
                  </a:lnTo>
                  <a:cubicBezTo>
                    <a:pt x="0" y="28123"/>
                    <a:pt x="4032" y="18388"/>
                    <a:pt x="11210" y="11210"/>
                  </a:cubicBezTo>
                  <a:cubicBezTo>
                    <a:pt x="18388" y="4032"/>
                    <a:pt x="28123" y="0"/>
                    <a:pt x="38274" y="0"/>
                  </a:cubicBezTo>
                  <a:close/>
                </a:path>
              </a:pathLst>
            </a:custGeom>
            <a:ln w="38100" cap="sq">
              <a:solidFill>
                <a:srgbClr val="744A34"/>
              </a:solidFill>
              <a:prstDash val="solid"/>
              <a:miter/>
            </a:ln>
          </p:spPr>
        </p:sp>
        <p:sp>
          <p:nvSpPr>
            <p:cNvPr id="7" name="TextBox 7"/>
            <p:cNvSpPr txBox="1"/>
            <p:nvPr/>
          </p:nvSpPr>
          <p:spPr>
            <a:xfrm>
              <a:off x="0" y="-9525"/>
              <a:ext cx="905659" cy="753460"/>
            </a:xfrm>
            <a:prstGeom prst="rect">
              <a:avLst/>
            </a:prstGeom>
          </p:spPr>
          <p:txBody>
            <a:bodyPr lIns="50800" tIns="50800" rIns="50800" bIns="50800" rtlCol="0" anchor="ctr"/>
            <a:lstStyle/>
            <a:p>
              <a:pPr algn="ctr">
                <a:lnSpc>
                  <a:spcPts val="2400"/>
                </a:lnSpc>
              </a:pPr>
              <a:endParaRPr/>
            </a:p>
          </p:txBody>
        </p:sp>
      </p:grpSp>
      <p:grpSp>
        <p:nvGrpSpPr>
          <p:cNvPr id="8" name="Group 8"/>
          <p:cNvGrpSpPr/>
          <p:nvPr/>
        </p:nvGrpSpPr>
        <p:grpSpPr>
          <a:xfrm>
            <a:off x="10511555" y="5785990"/>
            <a:ext cx="3438674" cy="2824626"/>
            <a:chOff x="0" y="0"/>
            <a:chExt cx="905659" cy="743935"/>
          </a:xfrm>
        </p:grpSpPr>
        <p:sp>
          <p:nvSpPr>
            <p:cNvPr id="9" name="Freeform 9"/>
            <p:cNvSpPr/>
            <p:nvPr/>
          </p:nvSpPr>
          <p:spPr>
            <a:xfrm>
              <a:off x="0" y="0"/>
              <a:ext cx="905659" cy="743935"/>
            </a:xfrm>
            <a:custGeom>
              <a:avLst/>
              <a:gdLst/>
              <a:ahLst/>
              <a:cxnLst/>
              <a:rect l="l" t="t" r="r" b="b"/>
              <a:pathLst>
                <a:path w="905659" h="743935">
                  <a:moveTo>
                    <a:pt x="38274" y="0"/>
                  </a:moveTo>
                  <a:lnTo>
                    <a:pt x="867385" y="0"/>
                  </a:lnTo>
                  <a:cubicBezTo>
                    <a:pt x="888523" y="0"/>
                    <a:pt x="905659" y="17136"/>
                    <a:pt x="905659" y="38274"/>
                  </a:cubicBezTo>
                  <a:lnTo>
                    <a:pt x="905659" y="705660"/>
                  </a:lnTo>
                  <a:cubicBezTo>
                    <a:pt x="905659" y="715811"/>
                    <a:pt x="901627" y="725546"/>
                    <a:pt x="894449" y="732724"/>
                  </a:cubicBezTo>
                  <a:cubicBezTo>
                    <a:pt x="887271" y="739902"/>
                    <a:pt x="877536" y="743935"/>
                    <a:pt x="867385" y="743935"/>
                  </a:cubicBezTo>
                  <a:lnTo>
                    <a:pt x="38274" y="743935"/>
                  </a:lnTo>
                  <a:cubicBezTo>
                    <a:pt x="17136" y="743935"/>
                    <a:pt x="0" y="726799"/>
                    <a:pt x="0" y="705660"/>
                  </a:cubicBezTo>
                  <a:lnTo>
                    <a:pt x="0" y="38274"/>
                  </a:lnTo>
                  <a:cubicBezTo>
                    <a:pt x="0" y="28123"/>
                    <a:pt x="4032" y="18388"/>
                    <a:pt x="11210" y="11210"/>
                  </a:cubicBezTo>
                  <a:cubicBezTo>
                    <a:pt x="18388" y="4032"/>
                    <a:pt x="28123" y="0"/>
                    <a:pt x="38274" y="0"/>
                  </a:cubicBezTo>
                  <a:close/>
                </a:path>
              </a:pathLst>
            </a:custGeom>
            <a:ln w="38100" cap="sq">
              <a:solidFill>
                <a:srgbClr val="744A34"/>
              </a:solidFill>
              <a:prstDash val="solid"/>
              <a:miter/>
            </a:ln>
          </p:spPr>
        </p:sp>
        <p:sp>
          <p:nvSpPr>
            <p:cNvPr id="10" name="TextBox 10"/>
            <p:cNvSpPr txBox="1"/>
            <p:nvPr/>
          </p:nvSpPr>
          <p:spPr>
            <a:xfrm>
              <a:off x="0" y="-9525"/>
              <a:ext cx="905659" cy="753460"/>
            </a:xfrm>
            <a:prstGeom prst="rect">
              <a:avLst/>
            </a:prstGeom>
          </p:spPr>
          <p:txBody>
            <a:bodyPr lIns="50800" tIns="50800" rIns="50800" bIns="50800" rtlCol="0" anchor="ctr"/>
            <a:lstStyle/>
            <a:p>
              <a:pPr algn="ctr">
                <a:lnSpc>
                  <a:spcPts val="2400"/>
                </a:lnSpc>
              </a:pPr>
              <a:endParaRPr/>
            </a:p>
          </p:txBody>
        </p:sp>
      </p:grpSp>
      <p:grpSp>
        <p:nvGrpSpPr>
          <p:cNvPr id="11" name="Group 11"/>
          <p:cNvGrpSpPr/>
          <p:nvPr/>
        </p:nvGrpSpPr>
        <p:grpSpPr>
          <a:xfrm>
            <a:off x="14405962" y="5785990"/>
            <a:ext cx="3438674" cy="2824626"/>
            <a:chOff x="0" y="0"/>
            <a:chExt cx="905659" cy="743935"/>
          </a:xfrm>
        </p:grpSpPr>
        <p:sp>
          <p:nvSpPr>
            <p:cNvPr id="12" name="Freeform 12"/>
            <p:cNvSpPr/>
            <p:nvPr/>
          </p:nvSpPr>
          <p:spPr>
            <a:xfrm>
              <a:off x="0" y="0"/>
              <a:ext cx="905659" cy="743935"/>
            </a:xfrm>
            <a:custGeom>
              <a:avLst/>
              <a:gdLst/>
              <a:ahLst/>
              <a:cxnLst/>
              <a:rect l="l" t="t" r="r" b="b"/>
              <a:pathLst>
                <a:path w="905659" h="743935">
                  <a:moveTo>
                    <a:pt x="38274" y="0"/>
                  </a:moveTo>
                  <a:lnTo>
                    <a:pt x="867385" y="0"/>
                  </a:lnTo>
                  <a:cubicBezTo>
                    <a:pt x="888523" y="0"/>
                    <a:pt x="905659" y="17136"/>
                    <a:pt x="905659" y="38274"/>
                  </a:cubicBezTo>
                  <a:lnTo>
                    <a:pt x="905659" y="705660"/>
                  </a:lnTo>
                  <a:cubicBezTo>
                    <a:pt x="905659" y="715811"/>
                    <a:pt x="901627" y="725546"/>
                    <a:pt x="894449" y="732724"/>
                  </a:cubicBezTo>
                  <a:cubicBezTo>
                    <a:pt x="887271" y="739902"/>
                    <a:pt x="877536" y="743935"/>
                    <a:pt x="867385" y="743935"/>
                  </a:cubicBezTo>
                  <a:lnTo>
                    <a:pt x="38274" y="743935"/>
                  </a:lnTo>
                  <a:cubicBezTo>
                    <a:pt x="17136" y="743935"/>
                    <a:pt x="0" y="726799"/>
                    <a:pt x="0" y="705660"/>
                  </a:cubicBezTo>
                  <a:lnTo>
                    <a:pt x="0" y="38274"/>
                  </a:lnTo>
                  <a:cubicBezTo>
                    <a:pt x="0" y="28123"/>
                    <a:pt x="4032" y="18388"/>
                    <a:pt x="11210" y="11210"/>
                  </a:cubicBezTo>
                  <a:cubicBezTo>
                    <a:pt x="18388" y="4032"/>
                    <a:pt x="28123" y="0"/>
                    <a:pt x="38274" y="0"/>
                  </a:cubicBezTo>
                  <a:close/>
                </a:path>
              </a:pathLst>
            </a:custGeom>
            <a:ln w="38100" cap="sq">
              <a:solidFill>
                <a:srgbClr val="744A34"/>
              </a:solidFill>
              <a:prstDash val="solid"/>
              <a:miter/>
            </a:ln>
          </p:spPr>
        </p:sp>
        <p:sp>
          <p:nvSpPr>
            <p:cNvPr id="13" name="TextBox 13"/>
            <p:cNvSpPr txBox="1"/>
            <p:nvPr/>
          </p:nvSpPr>
          <p:spPr>
            <a:xfrm>
              <a:off x="0" y="-9525"/>
              <a:ext cx="905659" cy="753460"/>
            </a:xfrm>
            <a:prstGeom prst="rect">
              <a:avLst/>
            </a:prstGeom>
          </p:spPr>
          <p:txBody>
            <a:bodyPr lIns="50800" tIns="50800" rIns="50800" bIns="50800" rtlCol="0" anchor="ctr"/>
            <a:lstStyle/>
            <a:p>
              <a:pPr algn="ctr">
                <a:lnSpc>
                  <a:spcPts val="2400"/>
                </a:lnSpc>
              </a:pPr>
              <a:endParaRPr/>
            </a:p>
          </p:txBody>
        </p:sp>
      </p:grpSp>
      <p:sp>
        <p:nvSpPr>
          <p:cNvPr id="14" name="Freeform 14" descr="20240321_140208.jpg"/>
          <p:cNvSpPr/>
          <p:nvPr/>
        </p:nvSpPr>
        <p:spPr>
          <a:xfrm>
            <a:off x="580049" y="5711228"/>
            <a:ext cx="8115300" cy="4178622"/>
          </a:xfrm>
          <a:custGeom>
            <a:avLst/>
            <a:gdLst/>
            <a:ahLst/>
            <a:cxnLst/>
            <a:rect l="l" t="t" r="r" b="b"/>
            <a:pathLst>
              <a:path w="8115300" h="4178622">
                <a:moveTo>
                  <a:pt x="0" y="0"/>
                </a:moveTo>
                <a:lnTo>
                  <a:pt x="8115300" y="0"/>
                </a:lnTo>
                <a:lnTo>
                  <a:pt x="8115300" y="4178622"/>
                </a:lnTo>
                <a:lnTo>
                  <a:pt x="0" y="4178622"/>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sp>
      <p:sp>
        <p:nvSpPr>
          <p:cNvPr id="15" name="Freeform 15" descr="20240321_140507.jpg"/>
          <p:cNvSpPr/>
          <p:nvPr/>
        </p:nvSpPr>
        <p:spPr>
          <a:xfrm>
            <a:off x="580049" y="1752187"/>
            <a:ext cx="8115300" cy="3749269"/>
          </a:xfrm>
          <a:custGeom>
            <a:avLst/>
            <a:gdLst/>
            <a:ahLst/>
            <a:cxnLst/>
            <a:rect l="l" t="t" r="r" b="b"/>
            <a:pathLst>
              <a:path w="8115300" h="3749269">
                <a:moveTo>
                  <a:pt x="0" y="0"/>
                </a:moveTo>
                <a:lnTo>
                  <a:pt x="8115300" y="0"/>
                </a:lnTo>
                <a:lnTo>
                  <a:pt x="8115300" y="3749269"/>
                </a:lnTo>
                <a:lnTo>
                  <a:pt x="0" y="3749269"/>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16" name="Freeform 16"/>
          <p:cNvSpPr/>
          <p:nvPr/>
        </p:nvSpPr>
        <p:spPr>
          <a:xfrm>
            <a:off x="77218" y="0"/>
            <a:ext cx="1902963" cy="1285558"/>
          </a:xfrm>
          <a:custGeom>
            <a:avLst/>
            <a:gdLst/>
            <a:ahLst/>
            <a:cxnLst/>
            <a:rect l="l" t="t" r="r" b="b"/>
            <a:pathLst>
              <a:path w="1902963" h="1285558">
                <a:moveTo>
                  <a:pt x="0" y="0"/>
                </a:moveTo>
                <a:lnTo>
                  <a:pt x="1902964" y="0"/>
                </a:lnTo>
                <a:lnTo>
                  <a:pt x="1902964" y="1285558"/>
                </a:lnTo>
                <a:lnTo>
                  <a:pt x="0" y="1285558"/>
                </a:lnTo>
                <a:lnTo>
                  <a:pt x="0" y="0"/>
                </a:lnTo>
                <a:close/>
              </a:path>
            </a:pathLst>
          </a:custGeom>
          <a:blipFill>
            <a:blip r:embed="rId4"/>
            <a:stretch>
              <a:fillRect/>
            </a:stretch>
          </a:blipFill>
        </p:spPr>
      </p:sp>
      <p:sp>
        <p:nvSpPr>
          <p:cNvPr id="17" name="TextBox 17"/>
          <p:cNvSpPr txBox="1"/>
          <p:nvPr/>
        </p:nvSpPr>
        <p:spPr>
          <a:xfrm>
            <a:off x="0" y="257175"/>
            <a:ext cx="18288000" cy="771525"/>
          </a:xfrm>
          <a:prstGeom prst="rect">
            <a:avLst/>
          </a:prstGeom>
        </p:spPr>
        <p:txBody>
          <a:bodyPr lIns="0" tIns="0" rIns="0" bIns="0" rtlCol="0" anchor="t">
            <a:spAutoFit/>
          </a:bodyPr>
          <a:lstStyle/>
          <a:p>
            <a:pPr algn="ctr">
              <a:lnSpc>
                <a:spcPts val="6000"/>
              </a:lnSpc>
              <a:spcBef>
                <a:spcPct val="0"/>
              </a:spcBef>
            </a:pPr>
            <a:r>
              <a:rPr lang="en-US" sz="5000">
                <a:solidFill>
                  <a:srgbClr val="1D1E14"/>
                </a:solidFill>
                <a:latin typeface="Arapey Bold"/>
                <a:ea typeface="Arapey Bold"/>
                <a:cs typeface="Arapey Bold"/>
                <a:sym typeface="Arapey Bold"/>
              </a:rPr>
              <a:t>Learning to Achieve Common Goal through Partnership</a:t>
            </a:r>
          </a:p>
        </p:txBody>
      </p:sp>
      <p:sp>
        <p:nvSpPr>
          <p:cNvPr id="18" name="TextBox 18"/>
          <p:cNvSpPr txBox="1"/>
          <p:nvPr/>
        </p:nvSpPr>
        <p:spPr>
          <a:xfrm>
            <a:off x="2391846" y="952500"/>
            <a:ext cx="13504307" cy="589915"/>
          </a:xfrm>
          <a:prstGeom prst="rect">
            <a:avLst/>
          </a:prstGeom>
        </p:spPr>
        <p:txBody>
          <a:bodyPr lIns="0" tIns="0" rIns="0" bIns="0" rtlCol="0" anchor="t">
            <a:spAutoFit/>
          </a:bodyPr>
          <a:lstStyle/>
          <a:p>
            <a:pPr algn="ctr">
              <a:lnSpc>
                <a:spcPts val="4759"/>
              </a:lnSpc>
            </a:pPr>
            <a:r>
              <a:rPr lang="en-US" sz="3399">
                <a:solidFill>
                  <a:srgbClr val="1D1E14"/>
                </a:solidFill>
                <a:latin typeface="Arapey"/>
                <a:ea typeface="Arapey"/>
                <a:cs typeface="Arapey"/>
                <a:sym typeface="Arapey"/>
              </a:rPr>
              <a:t>Students, educators, families and experts came together towards a shared goal.</a:t>
            </a:r>
          </a:p>
        </p:txBody>
      </p:sp>
      <p:sp>
        <p:nvSpPr>
          <p:cNvPr id="19" name="TextBox 19"/>
          <p:cNvSpPr txBox="1"/>
          <p:nvPr/>
        </p:nvSpPr>
        <p:spPr>
          <a:xfrm>
            <a:off x="10511555" y="3545002"/>
            <a:ext cx="3438674" cy="923925"/>
          </a:xfrm>
          <a:prstGeom prst="rect">
            <a:avLst/>
          </a:prstGeom>
        </p:spPr>
        <p:txBody>
          <a:bodyPr lIns="0" tIns="0" rIns="0" bIns="0" rtlCol="0" anchor="t">
            <a:spAutoFit/>
          </a:bodyPr>
          <a:lstStyle/>
          <a:p>
            <a:pPr algn="ctr">
              <a:lnSpc>
                <a:spcPts val="3600"/>
              </a:lnSpc>
            </a:pPr>
            <a:r>
              <a:rPr lang="en-US" sz="3000">
                <a:solidFill>
                  <a:srgbClr val="1D1E14"/>
                </a:solidFill>
                <a:latin typeface="Arapey Bold"/>
                <a:ea typeface="Arapey Bold"/>
                <a:cs typeface="Arapey Bold"/>
                <a:sym typeface="Arapey Bold"/>
              </a:rPr>
              <a:t>Seed to Grain</a:t>
            </a:r>
          </a:p>
          <a:p>
            <a:pPr algn="ctr">
              <a:lnSpc>
                <a:spcPts val="3600"/>
              </a:lnSpc>
              <a:spcBef>
                <a:spcPct val="0"/>
              </a:spcBef>
            </a:pPr>
            <a:r>
              <a:rPr lang="en-US" sz="3000">
                <a:solidFill>
                  <a:srgbClr val="1D1E14"/>
                </a:solidFill>
                <a:latin typeface="Arapey Bold"/>
                <a:ea typeface="Arapey Bold"/>
                <a:cs typeface="Arapey Bold"/>
                <a:sym typeface="Arapey Bold"/>
              </a:rPr>
              <a:t>From Paddy to Ragi</a:t>
            </a:r>
          </a:p>
        </p:txBody>
      </p:sp>
      <p:sp>
        <p:nvSpPr>
          <p:cNvPr id="20" name="TextBox 20"/>
          <p:cNvSpPr txBox="1"/>
          <p:nvPr/>
        </p:nvSpPr>
        <p:spPr>
          <a:xfrm>
            <a:off x="14405962" y="3545002"/>
            <a:ext cx="3438674" cy="923925"/>
          </a:xfrm>
          <a:prstGeom prst="rect">
            <a:avLst/>
          </a:prstGeom>
        </p:spPr>
        <p:txBody>
          <a:bodyPr lIns="0" tIns="0" rIns="0" bIns="0" rtlCol="0" anchor="t">
            <a:spAutoFit/>
          </a:bodyPr>
          <a:lstStyle/>
          <a:p>
            <a:pPr algn="ctr">
              <a:lnSpc>
                <a:spcPts val="3600"/>
              </a:lnSpc>
              <a:spcBef>
                <a:spcPct val="0"/>
              </a:spcBef>
            </a:pPr>
            <a:r>
              <a:rPr lang="en-US" sz="3000">
                <a:solidFill>
                  <a:srgbClr val="1D1E14"/>
                </a:solidFill>
                <a:latin typeface="Arapey Bold"/>
                <a:ea typeface="Arapey Bold"/>
                <a:cs typeface="Arapey Bold"/>
                <a:sym typeface="Arapey Bold"/>
              </a:rPr>
              <a:t>Pickle and Guppy Tales</a:t>
            </a:r>
          </a:p>
        </p:txBody>
      </p:sp>
      <p:sp>
        <p:nvSpPr>
          <p:cNvPr id="21" name="TextBox 21"/>
          <p:cNvSpPr txBox="1"/>
          <p:nvPr/>
        </p:nvSpPr>
        <p:spPr>
          <a:xfrm>
            <a:off x="10511555" y="6502978"/>
            <a:ext cx="3438674" cy="1381125"/>
          </a:xfrm>
          <a:prstGeom prst="rect">
            <a:avLst/>
          </a:prstGeom>
        </p:spPr>
        <p:txBody>
          <a:bodyPr lIns="0" tIns="0" rIns="0" bIns="0" rtlCol="0" anchor="t">
            <a:spAutoFit/>
          </a:bodyPr>
          <a:lstStyle/>
          <a:p>
            <a:pPr algn="ctr">
              <a:lnSpc>
                <a:spcPts val="3600"/>
              </a:lnSpc>
              <a:spcBef>
                <a:spcPct val="0"/>
              </a:spcBef>
            </a:pPr>
            <a:r>
              <a:rPr lang="en-US" sz="3000">
                <a:solidFill>
                  <a:srgbClr val="1D1E14"/>
                </a:solidFill>
                <a:latin typeface="Arapey Bold"/>
                <a:ea typeface="Arapey Bold"/>
                <a:cs typeface="Arapey Bold"/>
                <a:sym typeface="Arapey Bold"/>
              </a:rPr>
              <a:t>Interactions with Fairtrade Cotton Farmer</a:t>
            </a:r>
          </a:p>
        </p:txBody>
      </p:sp>
      <p:sp>
        <p:nvSpPr>
          <p:cNvPr id="22" name="TextBox 22"/>
          <p:cNvSpPr txBox="1"/>
          <p:nvPr/>
        </p:nvSpPr>
        <p:spPr>
          <a:xfrm>
            <a:off x="14405962" y="6502978"/>
            <a:ext cx="3438674" cy="923925"/>
          </a:xfrm>
          <a:prstGeom prst="rect">
            <a:avLst/>
          </a:prstGeom>
        </p:spPr>
        <p:txBody>
          <a:bodyPr lIns="0" tIns="0" rIns="0" bIns="0" rtlCol="0" anchor="t">
            <a:spAutoFit/>
          </a:bodyPr>
          <a:lstStyle/>
          <a:p>
            <a:pPr algn="ctr">
              <a:lnSpc>
                <a:spcPts val="3600"/>
              </a:lnSpc>
              <a:spcBef>
                <a:spcPct val="0"/>
              </a:spcBef>
            </a:pPr>
            <a:r>
              <a:rPr lang="en-US" sz="3000">
                <a:solidFill>
                  <a:srgbClr val="1D1E14"/>
                </a:solidFill>
                <a:latin typeface="Arapey Bold"/>
                <a:ea typeface="Arapey Bold"/>
                <a:cs typeface="Arapey Bold"/>
                <a:sym typeface="Arapey Bold"/>
              </a:rPr>
              <a:t>Collaborating with Farmers @ GKVK</a:t>
            </a: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sp>
        <p:nvSpPr>
          <p:cNvPr id="2" name="Freeform 2"/>
          <p:cNvSpPr/>
          <p:nvPr/>
        </p:nvSpPr>
        <p:spPr>
          <a:xfrm>
            <a:off x="2511830" y="1117654"/>
            <a:ext cx="14609696" cy="7019503"/>
          </a:xfrm>
          <a:custGeom>
            <a:avLst/>
            <a:gdLst/>
            <a:ahLst/>
            <a:cxnLst/>
            <a:rect l="l" t="t" r="r" b="b"/>
            <a:pathLst>
              <a:path w="14609696" h="7019503">
                <a:moveTo>
                  <a:pt x="0" y="0"/>
                </a:moveTo>
                <a:lnTo>
                  <a:pt x="14609696" y="0"/>
                </a:lnTo>
                <a:lnTo>
                  <a:pt x="14609696" y="7019503"/>
                </a:lnTo>
                <a:lnTo>
                  <a:pt x="0" y="7019503"/>
                </a:lnTo>
                <a:lnTo>
                  <a:pt x="0" y="0"/>
                </a:lnTo>
                <a:close/>
              </a:path>
            </a:pathLst>
          </a:custGeom>
          <a:blipFill>
            <a:blip r:embed="rId2"/>
            <a:stretch>
              <a:fillRect/>
            </a:stretch>
          </a:blipFill>
        </p:spPr>
      </p:sp>
      <p:sp>
        <p:nvSpPr>
          <p:cNvPr id="3" name="TextBox 3"/>
          <p:cNvSpPr txBox="1"/>
          <p:nvPr/>
        </p:nvSpPr>
        <p:spPr>
          <a:xfrm>
            <a:off x="1630320" y="8434377"/>
            <a:ext cx="16088681" cy="1544814"/>
          </a:xfrm>
          <a:prstGeom prst="rect">
            <a:avLst/>
          </a:prstGeom>
        </p:spPr>
        <p:txBody>
          <a:bodyPr lIns="0" tIns="0" rIns="0" bIns="0" rtlCol="0" anchor="t">
            <a:spAutoFit/>
          </a:bodyPr>
          <a:lstStyle/>
          <a:p>
            <a:pPr algn="ctr">
              <a:lnSpc>
                <a:spcPts val="6202"/>
              </a:lnSpc>
              <a:spcBef>
                <a:spcPct val="0"/>
              </a:spcBef>
            </a:pPr>
            <a:r>
              <a:rPr lang="en-US" sz="4430">
                <a:solidFill>
                  <a:srgbClr val="573423"/>
                </a:solidFill>
                <a:latin typeface="Arapey"/>
                <a:ea typeface="Arapey"/>
                <a:cs typeface="Arapey"/>
                <a:sym typeface="Arapey"/>
              </a:rPr>
              <a:t>Hosting Cotton farmer Sarvaiya Pravinkumar Nagajibhai and his family opened new channels of interactions.</a:t>
            </a:r>
          </a:p>
        </p:txBody>
      </p:sp>
      <p:sp>
        <p:nvSpPr>
          <p:cNvPr id="4" name="Freeform 4"/>
          <p:cNvSpPr/>
          <p:nvPr/>
        </p:nvSpPr>
        <p:spPr>
          <a:xfrm>
            <a:off x="0" y="0"/>
            <a:ext cx="2361507" cy="1595329"/>
          </a:xfrm>
          <a:custGeom>
            <a:avLst/>
            <a:gdLst/>
            <a:ahLst/>
            <a:cxnLst/>
            <a:rect l="l" t="t" r="r" b="b"/>
            <a:pathLst>
              <a:path w="2361507" h="1595329">
                <a:moveTo>
                  <a:pt x="0" y="0"/>
                </a:moveTo>
                <a:lnTo>
                  <a:pt x="2361507" y="0"/>
                </a:lnTo>
                <a:lnTo>
                  <a:pt x="2361507" y="1595329"/>
                </a:lnTo>
                <a:lnTo>
                  <a:pt x="0" y="1595329"/>
                </a:lnTo>
                <a:lnTo>
                  <a:pt x="0" y="0"/>
                </a:lnTo>
                <a:close/>
              </a:path>
            </a:pathLst>
          </a:custGeom>
          <a:blipFill>
            <a:blip r:embed="rId3"/>
            <a:stretch>
              <a:fillRect/>
            </a:stretch>
          </a:blipFill>
        </p:spPr>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sp>
        <p:nvSpPr>
          <p:cNvPr id="2" name="Freeform 2" descr="IMG-20260318-WA0015.jpg"/>
          <p:cNvSpPr/>
          <p:nvPr/>
        </p:nvSpPr>
        <p:spPr>
          <a:xfrm>
            <a:off x="1258323" y="1716711"/>
            <a:ext cx="4887488" cy="3648036"/>
          </a:xfrm>
          <a:custGeom>
            <a:avLst/>
            <a:gdLst/>
            <a:ahLst/>
            <a:cxnLst/>
            <a:rect l="l" t="t" r="r" b="b"/>
            <a:pathLst>
              <a:path w="4887488" h="3648036">
                <a:moveTo>
                  <a:pt x="0" y="0"/>
                </a:moveTo>
                <a:lnTo>
                  <a:pt x="4887487" y="0"/>
                </a:lnTo>
                <a:lnTo>
                  <a:pt x="4887487" y="3648037"/>
                </a:lnTo>
                <a:lnTo>
                  <a:pt x="0" y="3648037"/>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sp>
      <p:sp>
        <p:nvSpPr>
          <p:cNvPr id="3" name="Freeform 3" descr="IMG-20251015-WA0006.jpg"/>
          <p:cNvSpPr/>
          <p:nvPr/>
        </p:nvSpPr>
        <p:spPr>
          <a:xfrm>
            <a:off x="6933313" y="1716711"/>
            <a:ext cx="4864048" cy="3648036"/>
          </a:xfrm>
          <a:custGeom>
            <a:avLst/>
            <a:gdLst/>
            <a:ahLst/>
            <a:cxnLst/>
            <a:rect l="l" t="t" r="r" b="b"/>
            <a:pathLst>
              <a:path w="4864048" h="3648036">
                <a:moveTo>
                  <a:pt x="0" y="0"/>
                </a:moveTo>
                <a:lnTo>
                  <a:pt x="4864049" y="0"/>
                </a:lnTo>
                <a:lnTo>
                  <a:pt x="4864049" y="3648037"/>
                </a:lnTo>
                <a:lnTo>
                  <a:pt x="0" y="3648037"/>
                </a:lnTo>
                <a:lnTo>
                  <a:pt x="0" y="0"/>
                </a:lnTo>
                <a:close/>
              </a:path>
            </a:pathLst>
          </a:custGeom>
          <a:blipFill>
            <a:blip r:embed="rId3"/>
            <a:stretch>
              <a:fillRect/>
            </a:stretch>
          </a:blipFill>
        </p:spPr>
      </p:sp>
      <p:sp>
        <p:nvSpPr>
          <p:cNvPr id="4" name="Freeform 4" descr="IMG-20260216-WA0000.jpg"/>
          <p:cNvSpPr/>
          <p:nvPr/>
        </p:nvSpPr>
        <p:spPr>
          <a:xfrm>
            <a:off x="12584865" y="1740187"/>
            <a:ext cx="4674435" cy="3601085"/>
          </a:xfrm>
          <a:custGeom>
            <a:avLst/>
            <a:gdLst/>
            <a:ahLst/>
            <a:cxnLst/>
            <a:rect l="l" t="t" r="r" b="b"/>
            <a:pathLst>
              <a:path w="4674435" h="3601085">
                <a:moveTo>
                  <a:pt x="0" y="0"/>
                </a:moveTo>
                <a:lnTo>
                  <a:pt x="4674435" y="0"/>
                </a:lnTo>
                <a:lnTo>
                  <a:pt x="4674435" y="3601085"/>
                </a:lnTo>
                <a:lnTo>
                  <a:pt x="0" y="3601085"/>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5" name="Freeform 5"/>
          <p:cNvSpPr/>
          <p:nvPr/>
        </p:nvSpPr>
        <p:spPr>
          <a:xfrm>
            <a:off x="1258323" y="6350461"/>
            <a:ext cx="4887488" cy="3362492"/>
          </a:xfrm>
          <a:custGeom>
            <a:avLst/>
            <a:gdLst/>
            <a:ahLst/>
            <a:cxnLst/>
            <a:rect l="l" t="t" r="r" b="b"/>
            <a:pathLst>
              <a:path w="4887488" h="3362492">
                <a:moveTo>
                  <a:pt x="0" y="0"/>
                </a:moveTo>
                <a:lnTo>
                  <a:pt x="4887487" y="0"/>
                </a:lnTo>
                <a:lnTo>
                  <a:pt x="4887487" y="3362491"/>
                </a:lnTo>
                <a:lnTo>
                  <a:pt x="0" y="3362491"/>
                </a:lnTo>
                <a:lnTo>
                  <a:pt x="0" y="0"/>
                </a:lnTo>
                <a:close/>
              </a:path>
            </a:pathLst>
          </a:custGeom>
          <a:blipFill>
            <a:blip r:embed="rId5" cstate="screen">
              <a:extLst>
                <a:ext uri="{28A0092B-C50C-407E-A947-70E740481C1C}">
                  <a14:useLocalDpi xmlns:a14="http://schemas.microsoft.com/office/drawing/2010/main"/>
                </a:ext>
              </a:extLst>
            </a:blip>
            <a:stretch>
              <a:fillRect/>
            </a:stretch>
          </a:blipFill>
          <a:ln cap="rnd">
            <a:noFill/>
            <a:prstDash val="solid"/>
            <a:round/>
          </a:ln>
        </p:spPr>
      </p:sp>
      <p:sp>
        <p:nvSpPr>
          <p:cNvPr id="6" name="Freeform 6"/>
          <p:cNvSpPr/>
          <p:nvPr/>
        </p:nvSpPr>
        <p:spPr>
          <a:xfrm>
            <a:off x="6787330" y="6372225"/>
            <a:ext cx="4864048" cy="3362492"/>
          </a:xfrm>
          <a:custGeom>
            <a:avLst/>
            <a:gdLst/>
            <a:ahLst/>
            <a:cxnLst/>
            <a:rect l="l" t="t" r="r" b="b"/>
            <a:pathLst>
              <a:path w="4864048" h="3362492">
                <a:moveTo>
                  <a:pt x="0" y="0"/>
                </a:moveTo>
                <a:lnTo>
                  <a:pt x="4864048" y="0"/>
                </a:lnTo>
                <a:lnTo>
                  <a:pt x="4864048" y="3362492"/>
                </a:lnTo>
                <a:lnTo>
                  <a:pt x="0" y="3362492"/>
                </a:lnTo>
                <a:lnTo>
                  <a:pt x="0" y="0"/>
                </a:lnTo>
                <a:close/>
              </a:path>
            </a:pathLst>
          </a:custGeom>
          <a:blipFill>
            <a:blip r:embed="rId6" cstate="screen">
              <a:extLst>
                <a:ext uri="{28A0092B-C50C-407E-A947-70E740481C1C}">
                  <a14:useLocalDpi xmlns:a14="http://schemas.microsoft.com/office/drawing/2010/main"/>
                </a:ext>
              </a:extLst>
            </a:blip>
            <a:stretch>
              <a:fillRect/>
            </a:stretch>
          </a:blipFill>
          <a:ln cap="rnd">
            <a:noFill/>
            <a:prstDash val="solid"/>
            <a:round/>
          </a:ln>
        </p:spPr>
      </p:sp>
      <p:sp>
        <p:nvSpPr>
          <p:cNvPr id="7" name="Freeform 7"/>
          <p:cNvSpPr/>
          <p:nvPr/>
        </p:nvSpPr>
        <p:spPr>
          <a:xfrm>
            <a:off x="12292897" y="6372225"/>
            <a:ext cx="4674435" cy="3362492"/>
          </a:xfrm>
          <a:custGeom>
            <a:avLst/>
            <a:gdLst/>
            <a:ahLst/>
            <a:cxnLst/>
            <a:rect l="l" t="t" r="r" b="b"/>
            <a:pathLst>
              <a:path w="4674435" h="3362492">
                <a:moveTo>
                  <a:pt x="0" y="0"/>
                </a:moveTo>
                <a:lnTo>
                  <a:pt x="4674435" y="0"/>
                </a:lnTo>
                <a:lnTo>
                  <a:pt x="4674435" y="3362492"/>
                </a:lnTo>
                <a:lnTo>
                  <a:pt x="0" y="3362492"/>
                </a:lnTo>
                <a:lnTo>
                  <a:pt x="0" y="0"/>
                </a:lnTo>
                <a:close/>
              </a:path>
            </a:pathLst>
          </a:custGeom>
          <a:blipFill>
            <a:blip r:embed="rId7" cstate="screen">
              <a:extLst>
                <a:ext uri="{28A0092B-C50C-407E-A947-70E740481C1C}">
                  <a14:useLocalDpi xmlns:a14="http://schemas.microsoft.com/office/drawing/2010/main"/>
                </a:ext>
              </a:extLst>
            </a:blip>
            <a:stretch>
              <a:fillRect/>
            </a:stretch>
          </a:blipFill>
          <a:ln cap="rnd">
            <a:noFill/>
            <a:prstDash val="solid"/>
            <a:round/>
          </a:ln>
        </p:spPr>
      </p:sp>
      <p:sp>
        <p:nvSpPr>
          <p:cNvPr id="8" name="Freeform 8"/>
          <p:cNvSpPr/>
          <p:nvPr/>
        </p:nvSpPr>
        <p:spPr>
          <a:xfrm>
            <a:off x="0"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8">
              <a:alphaModFix amt="89000"/>
            </a:blip>
            <a:stretch>
              <a:fillRect/>
            </a:stretch>
          </a:blipFill>
        </p:spPr>
      </p:sp>
      <p:sp>
        <p:nvSpPr>
          <p:cNvPr id="9" name="TextBox 9"/>
          <p:cNvSpPr txBox="1"/>
          <p:nvPr/>
        </p:nvSpPr>
        <p:spPr>
          <a:xfrm>
            <a:off x="0" y="104148"/>
            <a:ext cx="18288000" cy="771525"/>
          </a:xfrm>
          <a:prstGeom prst="rect">
            <a:avLst/>
          </a:prstGeom>
        </p:spPr>
        <p:txBody>
          <a:bodyPr lIns="0" tIns="0" rIns="0" bIns="0" rtlCol="0" anchor="t">
            <a:spAutoFit/>
          </a:bodyPr>
          <a:lstStyle/>
          <a:p>
            <a:pPr algn="ctr">
              <a:lnSpc>
                <a:spcPts val="6000"/>
              </a:lnSpc>
              <a:spcBef>
                <a:spcPct val="0"/>
              </a:spcBef>
            </a:pPr>
            <a:r>
              <a:rPr lang="en-US" sz="5000">
                <a:solidFill>
                  <a:srgbClr val="1D1E14"/>
                </a:solidFill>
                <a:latin typeface="Arapey Bold"/>
                <a:ea typeface="Arapey Bold"/>
                <a:cs typeface="Arapey Bold"/>
                <a:sym typeface="Arapey Bold"/>
              </a:rPr>
              <a:t>Collaboration and Partnership at Udyaan</a:t>
            </a:r>
          </a:p>
        </p:txBody>
      </p:sp>
      <p:sp>
        <p:nvSpPr>
          <p:cNvPr id="10" name="TextBox 10"/>
          <p:cNvSpPr txBox="1"/>
          <p:nvPr/>
        </p:nvSpPr>
        <p:spPr>
          <a:xfrm>
            <a:off x="1870147" y="1085850"/>
            <a:ext cx="15389153" cy="965681"/>
          </a:xfrm>
          <a:prstGeom prst="rect">
            <a:avLst/>
          </a:prstGeom>
        </p:spPr>
        <p:txBody>
          <a:bodyPr lIns="0" tIns="0" rIns="0" bIns="0" rtlCol="0" anchor="t">
            <a:spAutoFit/>
          </a:bodyPr>
          <a:lstStyle/>
          <a:p>
            <a:pPr algn="ctr">
              <a:lnSpc>
                <a:spcPts val="3681"/>
              </a:lnSpc>
              <a:spcBef>
                <a:spcPct val="0"/>
              </a:spcBef>
            </a:pPr>
            <a:r>
              <a:rPr lang="en-US" sz="3681">
                <a:solidFill>
                  <a:srgbClr val="1D1E14"/>
                </a:solidFill>
                <a:latin typeface="Arapey"/>
                <a:ea typeface="Arapey"/>
                <a:cs typeface="Arapey"/>
                <a:sym typeface="Arapey"/>
              </a:rPr>
              <a:t>2023-24- Year of the Millets: Udyan students of grade 8 cultivated 20 kgs of ragi millet</a:t>
            </a:r>
          </a:p>
        </p:txBody>
      </p:sp>
      <p:sp>
        <p:nvSpPr>
          <p:cNvPr id="11" name="TextBox 11"/>
          <p:cNvSpPr txBox="1"/>
          <p:nvPr/>
        </p:nvSpPr>
        <p:spPr>
          <a:xfrm>
            <a:off x="0" y="5629736"/>
            <a:ext cx="18109503" cy="530225"/>
          </a:xfrm>
          <a:prstGeom prst="rect">
            <a:avLst/>
          </a:prstGeom>
        </p:spPr>
        <p:txBody>
          <a:bodyPr lIns="0" tIns="0" rIns="0" bIns="0" rtlCol="0" anchor="t">
            <a:spAutoFit/>
          </a:bodyPr>
          <a:lstStyle/>
          <a:p>
            <a:pPr algn="ctr">
              <a:lnSpc>
                <a:spcPts val="3999"/>
              </a:lnSpc>
              <a:spcBef>
                <a:spcPct val="0"/>
              </a:spcBef>
            </a:pPr>
            <a:r>
              <a:rPr lang="en-US" sz="3999">
                <a:solidFill>
                  <a:srgbClr val="1D1E14"/>
                </a:solidFill>
                <a:latin typeface="Arapey"/>
                <a:ea typeface="Arapey"/>
                <a:cs typeface="Arapey"/>
                <a:sym typeface="Arapey"/>
              </a:rPr>
              <a:t>2018- Basmati cultivation undertaken under the guidance of our grandma Mrs. Leelavati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sp>
        <p:nvSpPr>
          <p:cNvPr id="2" name="Freeform 2" descr="20250307_090141.jpg"/>
          <p:cNvSpPr/>
          <p:nvPr/>
        </p:nvSpPr>
        <p:spPr>
          <a:xfrm rot="682042">
            <a:off x="3718175" y="2813240"/>
            <a:ext cx="8898280" cy="4111006"/>
          </a:xfrm>
          <a:custGeom>
            <a:avLst/>
            <a:gdLst/>
            <a:ahLst/>
            <a:cxnLst/>
            <a:rect l="l" t="t" r="r" b="b"/>
            <a:pathLst>
              <a:path w="8898280" h="4111006">
                <a:moveTo>
                  <a:pt x="0" y="0"/>
                </a:moveTo>
                <a:lnTo>
                  <a:pt x="8898280" y="0"/>
                </a:lnTo>
                <a:lnTo>
                  <a:pt x="8898280" y="4111005"/>
                </a:lnTo>
                <a:lnTo>
                  <a:pt x="0" y="4111005"/>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sp>
      <p:sp>
        <p:nvSpPr>
          <p:cNvPr id="3" name="Freeform 3" descr="20251203_132951.jpg"/>
          <p:cNvSpPr/>
          <p:nvPr/>
        </p:nvSpPr>
        <p:spPr>
          <a:xfrm>
            <a:off x="15369160" y="583547"/>
            <a:ext cx="2634471" cy="3512628"/>
          </a:xfrm>
          <a:custGeom>
            <a:avLst/>
            <a:gdLst/>
            <a:ahLst/>
            <a:cxnLst/>
            <a:rect l="l" t="t" r="r" b="b"/>
            <a:pathLst>
              <a:path w="2634471" h="3512628">
                <a:moveTo>
                  <a:pt x="0" y="0"/>
                </a:moveTo>
                <a:lnTo>
                  <a:pt x="2634471" y="0"/>
                </a:lnTo>
                <a:lnTo>
                  <a:pt x="2634471" y="3512628"/>
                </a:lnTo>
                <a:lnTo>
                  <a:pt x="0" y="351262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sp>
      <p:sp>
        <p:nvSpPr>
          <p:cNvPr id="4" name="Freeform 4" descr="IMG-20251217-WA0005.jpg"/>
          <p:cNvSpPr/>
          <p:nvPr/>
        </p:nvSpPr>
        <p:spPr>
          <a:xfrm rot="787961">
            <a:off x="582898" y="1827675"/>
            <a:ext cx="2459071" cy="3917476"/>
          </a:xfrm>
          <a:custGeom>
            <a:avLst/>
            <a:gdLst/>
            <a:ahLst/>
            <a:cxnLst/>
            <a:rect l="l" t="t" r="r" b="b"/>
            <a:pathLst>
              <a:path w="2459071" h="3917476">
                <a:moveTo>
                  <a:pt x="0" y="0"/>
                </a:moveTo>
                <a:lnTo>
                  <a:pt x="2459071" y="0"/>
                </a:lnTo>
                <a:lnTo>
                  <a:pt x="2459071" y="3917476"/>
                </a:lnTo>
                <a:lnTo>
                  <a:pt x="0" y="3917476"/>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5" name="Freeform 5" descr="IMG-20251216-WA0002.jpg"/>
          <p:cNvSpPr/>
          <p:nvPr/>
        </p:nvSpPr>
        <p:spPr>
          <a:xfrm rot="598333">
            <a:off x="4739107" y="7165735"/>
            <a:ext cx="3032590" cy="2011150"/>
          </a:xfrm>
          <a:custGeom>
            <a:avLst/>
            <a:gdLst/>
            <a:ahLst/>
            <a:cxnLst/>
            <a:rect l="l" t="t" r="r" b="b"/>
            <a:pathLst>
              <a:path w="3032590" h="2011150">
                <a:moveTo>
                  <a:pt x="0" y="0"/>
                </a:moveTo>
                <a:lnTo>
                  <a:pt x="3032590" y="0"/>
                </a:lnTo>
                <a:lnTo>
                  <a:pt x="3032590" y="2011150"/>
                </a:lnTo>
                <a:lnTo>
                  <a:pt x="0" y="2011150"/>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sp>
      <p:sp>
        <p:nvSpPr>
          <p:cNvPr id="6" name="Freeform 6" descr="IMG-20251214-WA0031.jpg"/>
          <p:cNvSpPr/>
          <p:nvPr/>
        </p:nvSpPr>
        <p:spPr>
          <a:xfrm rot="690681">
            <a:off x="1448096" y="6431072"/>
            <a:ext cx="2719245" cy="2039434"/>
          </a:xfrm>
          <a:custGeom>
            <a:avLst/>
            <a:gdLst/>
            <a:ahLst/>
            <a:cxnLst/>
            <a:rect l="l" t="t" r="r" b="b"/>
            <a:pathLst>
              <a:path w="2719245" h="2039434">
                <a:moveTo>
                  <a:pt x="0" y="0"/>
                </a:moveTo>
                <a:lnTo>
                  <a:pt x="2719245" y="0"/>
                </a:lnTo>
                <a:lnTo>
                  <a:pt x="2719245" y="2039433"/>
                </a:lnTo>
                <a:lnTo>
                  <a:pt x="0" y="2039433"/>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sp>
      <p:sp>
        <p:nvSpPr>
          <p:cNvPr id="7" name="Freeform 7" descr="IMG-20251216-WA0003.jpg"/>
          <p:cNvSpPr/>
          <p:nvPr/>
        </p:nvSpPr>
        <p:spPr>
          <a:xfrm rot="659464">
            <a:off x="13378156" y="4103624"/>
            <a:ext cx="1643679" cy="2722194"/>
          </a:xfrm>
          <a:custGeom>
            <a:avLst/>
            <a:gdLst/>
            <a:ahLst/>
            <a:cxnLst/>
            <a:rect l="l" t="t" r="r" b="b"/>
            <a:pathLst>
              <a:path w="1643679" h="2722194">
                <a:moveTo>
                  <a:pt x="0" y="0"/>
                </a:moveTo>
                <a:lnTo>
                  <a:pt x="1643679" y="0"/>
                </a:lnTo>
                <a:lnTo>
                  <a:pt x="1643679" y="2722194"/>
                </a:lnTo>
                <a:lnTo>
                  <a:pt x="0" y="2722194"/>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sp>
      <p:sp>
        <p:nvSpPr>
          <p:cNvPr id="8" name="Freeform 8" descr="IMG-20251216-WA0004.jpg"/>
          <p:cNvSpPr/>
          <p:nvPr/>
        </p:nvSpPr>
        <p:spPr>
          <a:xfrm rot="510600">
            <a:off x="12677022" y="7043580"/>
            <a:ext cx="1902747" cy="2825756"/>
          </a:xfrm>
          <a:custGeom>
            <a:avLst/>
            <a:gdLst/>
            <a:ahLst/>
            <a:cxnLst/>
            <a:rect l="l" t="t" r="r" b="b"/>
            <a:pathLst>
              <a:path w="1902747" h="2825756">
                <a:moveTo>
                  <a:pt x="0" y="0"/>
                </a:moveTo>
                <a:lnTo>
                  <a:pt x="1902747" y="0"/>
                </a:lnTo>
                <a:lnTo>
                  <a:pt x="1902747" y="2825756"/>
                </a:lnTo>
                <a:lnTo>
                  <a:pt x="0" y="2825756"/>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sp>
      <p:sp>
        <p:nvSpPr>
          <p:cNvPr id="9" name="Freeform 9" descr="IMG-20251214-WA0023.jpg"/>
          <p:cNvSpPr/>
          <p:nvPr/>
        </p:nvSpPr>
        <p:spPr>
          <a:xfrm>
            <a:off x="15266261" y="6180254"/>
            <a:ext cx="2514447" cy="3625700"/>
          </a:xfrm>
          <a:custGeom>
            <a:avLst/>
            <a:gdLst/>
            <a:ahLst/>
            <a:cxnLst/>
            <a:rect l="l" t="t" r="r" b="b"/>
            <a:pathLst>
              <a:path w="2514447" h="3625700">
                <a:moveTo>
                  <a:pt x="0" y="0"/>
                </a:moveTo>
                <a:lnTo>
                  <a:pt x="2514448" y="0"/>
                </a:lnTo>
                <a:lnTo>
                  <a:pt x="2514448" y="3625700"/>
                </a:lnTo>
                <a:lnTo>
                  <a:pt x="0" y="3625700"/>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sp>
      <p:sp>
        <p:nvSpPr>
          <p:cNvPr id="10" name="Freeform 10" descr="IMG-20251211-WA0001.jpg"/>
          <p:cNvSpPr/>
          <p:nvPr/>
        </p:nvSpPr>
        <p:spPr>
          <a:xfrm rot="709037">
            <a:off x="8344557" y="8013719"/>
            <a:ext cx="2677389" cy="2008042"/>
          </a:xfrm>
          <a:custGeom>
            <a:avLst/>
            <a:gdLst/>
            <a:ahLst/>
            <a:cxnLst/>
            <a:rect l="l" t="t" r="r" b="b"/>
            <a:pathLst>
              <a:path w="2677389" h="2008042">
                <a:moveTo>
                  <a:pt x="0" y="0"/>
                </a:moveTo>
                <a:lnTo>
                  <a:pt x="2677389" y="0"/>
                </a:lnTo>
                <a:lnTo>
                  <a:pt x="2677389" y="2008041"/>
                </a:lnTo>
                <a:lnTo>
                  <a:pt x="0" y="2008041"/>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sp>
      <p:sp>
        <p:nvSpPr>
          <p:cNvPr id="11" name="Freeform 11"/>
          <p:cNvSpPr/>
          <p:nvPr/>
        </p:nvSpPr>
        <p:spPr>
          <a:xfrm>
            <a:off x="-281469" y="-24554"/>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11"/>
            <a:stretch>
              <a:fillRect/>
            </a:stretch>
          </a:blipFill>
        </p:spPr>
      </p:sp>
      <p:sp>
        <p:nvSpPr>
          <p:cNvPr id="12" name="TextBox 12"/>
          <p:cNvSpPr txBox="1"/>
          <p:nvPr/>
        </p:nvSpPr>
        <p:spPr>
          <a:xfrm>
            <a:off x="1652749" y="580369"/>
            <a:ext cx="4844037" cy="809625"/>
          </a:xfrm>
          <a:prstGeom prst="rect">
            <a:avLst/>
          </a:prstGeom>
        </p:spPr>
        <p:txBody>
          <a:bodyPr lIns="0" tIns="0" rIns="0" bIns="0" rtlCol="0" anchor="t">
            <a:spAutoFit/>
          </a:bodyPr>
          <a:lstStyle/>
          <a:p>
            <a:pPr algn="ctr">
              <a:lnSpc>
                <a:spcPts val="6000"/>
              </a:lnSpc>
              <a:spcBef>
                <a:spcPct val="0"/>
              </a:spcBef>
            </a:pPr>
            <a:r>
              <a:rPr lang="en-US" sz="6000">
                <a:solidFill>
                  <a:srgbClr val="000000"/>
                </a:solidFill>
                <a:latin typeface="Arapey Bold"/>
                <a:ea typeface="Arapey Bold"/>
                <a:cs typeface="Arapey Bold"/>
                <a:sym typeface="Arapey Bold"/>
              </a:rPr>
              <a:t>PICKLE TALES</a:t>
            </a:r>
          </a:p>
        </p:txBody>
      </p:sp>
      <p:sp>
        <p:nvSpPr>
          <p:cNvPr id="13" name="TextBox 13"/>
          <p:cNvSpPr txBox="1"/>
          <p:nvPr/>
        </p:nvSpPr>
        <p:spPr>
          <a:xfrm>
            <a:off x="6496787" y="362882"/>
            <a:ext cx="8872374" cy="2044699"/>
          </a:xfrm>
          <a:prstGeom prst="rect">
            <a:avLst/>
          </a:prstGeom>
        </p:spPr>
        <p:txBody>
          <a:bodyPr lIns="0" tIns="0" rIns="0" bIns="0" rtlCol="0" anchor="t">
            <a:spAutoFit/>
          </a:bodyPr>
          <a:lstStyle/>
          <a:p>
            <a:pPr algn="ctr">
              <a:lnSpc>
                <a:spcPts val="3999"/>
              </a:lnSpc>
              <a:spcBef>
                <a:spcPct val="0"/>
              </a:spcBef>
            </a:pPr>
            <a:r>
              <a:rPr lang="en-US" sz="3999">
                <a:solidFill>
                  <a:srgbClr val="000000"/>
                </a:solidFill>
                <a:latin typeface="Arapey Bold"/>
                <a:ea typeface="Arapey Bold"/>
                <a:cs typeface="Arapey Bold"/>
                <a:sym typeface="Arapey Bold"/>
              </a:rPr>
              <a:t>120 bottles of pickles</a:t>
            </a:r>
            <a:r>
              <a:rPr lang="en-US" sz="3999">
                <a:solidFill>
                  <a:srgbClr val="000000"/>
                </a:solidFill>
                <a:latin typeface="Arapey"/>
                <a:ea typeface="Arapey"/>
                <a:cs typeface="Arapey"/>
                <a:sym typeface="Arapey"/>
              </a:rPr>
              <a:t> made from Udyaan grown chillies and tomatoes became an instant hit with parents and guests at </a:t>
            </a:r>
            <a:r>
              <a:rPr lang="en-US" sz="3999">
                <a:solidFill>
                  <a:srgbClr val="000000"/>
                </a:solidFill>
                <a:latin typeface="Arapey Bold"/>
                <a:ea typeface="Arapey Bold"/>
                <a:cs typeface="Arapey Bold"/>
                <a:sym typeface="Arapey Bold"/>
              </a:rPr>
              <a:t>Independence day Celebrations</a:t>
            </a:r>
            <a:r>
              <a:rPr lang="en-US" sz="3999">
                <a:solidFill>
                  <a:srgbClr val="000000"/>
                </a:solidFill>
                <a:latin typeface="Arapey"/>
                <a:ea typeface="Arapey"/>
                <a:cs typeface="Arapey"/>
                <a:sym typeface="Arapey"/>
              </a:rPr>
              <a:t> </a:t>
            </a: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sp>
        <p:nvSpPr>
          <p:cNvPr id="2" name="Freeform 2"/>
          <p:cNvSpPr/>
          <p:nvPr/>
        </p:nvSpPr>
        <p:spPr>
          <a:xfrm>
            <a:off x="3114217" y="1597980"/>
            <a:ext cx="12921517" cy="7809286"/>
          </a:xfrm>
          <a:custGeom>
            <a:avLst/>
            <a:gdLst/>
            <a:ahLst/>
            <a:cxnLst/>
            <a:rect l="l" t="t" r="r" b="b"/>
            <a:pathLst>
              <a:path w="12921517" h="7809286">
                <a:moveTo>
                  <a:pt x="0" y="0"/>
                </a:moveTo>
                <a:lnTo>
                  <a:pt x="12921517" y="0"/>
                </a:lnTo>
                <a:lnTo>
                  <a:pt x="12921517" y="7809286"/>
                </a:lnTo>
                <a:lnTo>
                  <a:pt x="0" y="7809286"/>
                </a:lnTo>
                <a:lnTo>
                  <a:pt x="0" y="0"/>
                </a:lnTo>
                <a:close/>
              </a:path>
            </a:pathLst>
          </a:custGeom>
          <a:blipFill>
            <a:blip r:embed="rId2" cstate="screen">
              <a:extLst>
                <a:ext uri="{28A0092B-C50C-407E-A947-70E740481C1C}">
                  <a14:useLocalDpi xmlns:a14="http://schemas.microsoft.com/office/drawing/2010/main"/>
                </a:ext>
              </a:extLst>
            </a:blip>
            <a:stretch>
              <a:fillRect/>
            </a:stretch>
          </a:blipFill>
          <a:ln w="38100" cap="rnd">
            <a:solidFill>
              <a:srgbClr val="744A34"/>
            </a:solidFill>
            <a:prstDash val="solid"/>
            <a:round/>
          </a:ln>
        </p:spPr>
      </p:sp>
      <p:sp>
        <p:nvSpPr>
          <p:cNvPr id="3" name="Freeform 3"/>
          <p:cNvSpPr/>
          <p:nvPr/>
        </p:nvSpPr>
        <p:spPr>
          <a:xfrm>
            <a:off x="-18251" y="0"/>
            <a:ext cx="2093903" cy="1414548"/>
          </a:xfrm>
          <a:custGeom>
            <a:avLst/>
            <a:gdLst/>
            <a:ahLst/>
            <a:cxnLst/>
            <a:rect l="l" t="t" r="r" b="b"/>
            <a:pathLst>
              <a:path w="2093903" h="1414548">
                <a:moveTo>
                  <a:pt x="0" y="0"/>
                </a:moveTo>
                <a:lnTo>
                  <a:pt x="2093902" y="0"/>
                </a:lnTo>
                <a:lnTo>
                  <a:pt x="2093902" y="1414548"/>
                </a:lnTo>
                <a:lnTo>
                  <a:pt x="0" y="1414548"/>
                </a:lnTo>
                <a:lnTo>
                  <a:pt x="0" y="0"/>
                </a:lnTo>
                <a:close/>
              </a:path>
            </a:pathLst>
          </a:custGeom>
          <a:blipFill>
            <a:blip r:embed="rId3"/>
            <a:stretch>
              <a:fillRect/>
            </a:stretch>
          </a:blipFill>
        </p:spPr>
      </p:sp>
      <p:sp>
        <p:nvSpPr>
          <p:cNvPr id="4" name="TextBox 4"/>
          <p:cNvSpPr txBox="1"/>
          <p:nvPr/>
        </p:nvSpPr>
        <p:spPr>
          <a:xfrm>
            <a:off x="0" y="-9525"/>
            <a:ext cx="18288000" cy="1038225"/>
          </a:xfrm>
          <a:prstGeom prst="rect">
            <a:avLst/>
          </a:prstGeom>
        </p:spPr>
        <p:txBody>
          <a:bodyPr lIns="0" tIns="0" rIns="0" bIns="0" rtlCol="0" anchor="t">
            <a:spAutoFit/>
          </a:bodyPr>
          <a:lstStyle/>
          <a:p>
            <a:pPr algn="ctr">
              <a:lnSpc>
                <a:spcPts val="8400"/>
              </a:lnSpc>
              <a:spcBef>
                <a:spcPct val="0"/>
              </a:spcBef>
            </a:pPr>
            <a:r>
              <a:rPr lang="en-US" sz="6000">
                <a:solidFill>
                  <a:srgbClr val="744A34"/>
                </a:solidFill>
                <a:latin typeface="Arapey Bold"/>
                <a:ea typeface="Arapey Bold"/>
                <a:cs typeface="Arapey Bold"/>
                <a:sym typeface="Arapey Bold"/>
              </a:rPr>
              <a:t>IMPACT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pic>
        <p:nvPicPr>
          <p:cNvPr id="2" name="Picture 2" descr="VID-20260928-WA0008.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12587291" y="1777282"/>
            <a:ext cx="4672009" cy="8342872"/>
          </a:xfrm>
          <a:prstGeom prst="rect">
            <a:avLst/>
          </a:prstGeom>
        </p:spPr>
      </p:pic>
      <p:sp>
        <p:nvSpPr>
          <p:cNvPr id="3" name="Freeform 3" descr="IMG-20260928-WA0006.jpg"/>
          <p:cNvSpPr/>
          <p:nvPr/>
        </p:nvSpPr>
        <p:spPr>
          <a:xfrm>
            <a:off x="1028700" y="1777282"/>
            <a:ext cx="3839025" cy="8342872"/>
          </a:xfrm>
          <a:custGeom>
            <a:avLst/>
            <a:gdLst/>
            <a:ahLst/>
            <a:cxnLst/>
            <a:rect l="l" t="t" r="r" b="b"/>
            <a:pathLst>
              <a:path w="3839025" h="8342872">
                <a:moveTo>
                  <a:pt x="0" y="0"/>
                </a:moveTo>
                <a:lnTo>
                  <a:pt x="3839025" y="0"/>
                </a:lnTo>
                <a:lnTo>
                  <a:pt x="3839025" y="8342873"/>
                </a:lnTo>
                <a:lnTo>
                  <a:pt x="0" y="8342873"/>
                </a:lnTo>
                <a:lnTo>
                  <a:pt x="0" y="0"/>
                </a:lnTo>
                <a:close/>
              </a:path>
            </a:pathLst>
          </a:custGeom>
          <a:blipFill>
            <a:blip r:embed="rId5"/>
            <a:stretch>
              <a:fillRect/>
            </a:stretch>
          </a:blipFill>
        </p:spPr>
      </p:sp>
      <p:sp>
        <p:nvSpPr>
          <p:cNvPr id="4" name="Freeform 4"/>
          <p:cNvSpPr/>
          <p:nvPr/>
        </p:nvSpPr>
        <p:spPr>
          <a:xfrm>
            <a:off x="-77296" y="-15647"/>
            <a:ext cx="1884297" cy="1272947"/>
          </a:xfrm>
          <a:custGeom>
            <a:avLst/>
            <a:gdLst/>
            <a:ahLst/>
            <a:cxnLst/>
            <a:rect l="l" t="t" r="r" b="b"/>
            <a:pathLst>
              <a:path w="1884297" h="1272947">
                <a:moveTo>
                  <a:pt x="0" y="0"/>
                </a:moveTo>
                <a:lnTo>
                  <a:pt x="1884298" y="0"/>
                </a:lnTo>
                <a:lnTo>
                  <a:pt x="1884298" y="1272947"/>
                </a:lnTo>
                <a:lnTo>
                  <a:pt x="0" y="1272947"/>
                </a:lnTo>
                <a:lnTo>
                  <a:pt x="0" y="0"/>
                </a:lnTo>
                <a:close/>
              </a:path>
            </a:pathLst>
          </a:custGeom>
          <a:blipFill>
            <a:blip r:embed="rId6"/>
            <a:stretch>
              <a:fillRect/>
            </a:stretch>
          </a:blipFill>
        </p:spPr>
      </p:sp>
      <p:sp>
        <p:nvSpPr>
          <p:cNvPr id="5" name="TextBox 5"/>
          <p:cNvSpPr txBox="1"/>
          <p:nvPr/>
        </p:nvSpPr>
        <p:spPr>
          <a:xfrm>
            <a:off x="390358" y="22384"/>
            <a:ext cx="16202693" cy="863600"/>
          </a:xfrm>
          <a:prstGeom prst="rect">
            <a:avLst/>
          </a:prstGeom>
        </p:spPr>
        <p:txBody>
          <a:bodyPr lIns="0" tIns="0" rIns="0" bIns="0" rtlCol="0" anchor="t">
            <a:spAutoFit/>
          </a:bodyPr>
          <a:lstStyle/>
          <a:p>
            <a:pPr algn="ctr">
              <a:lnSpc>
                <a:spcPts val="7000"/>
              </a:lnSpc>
              <a:spcBef>
                <a:spcPct val="0"/>
              </a:spcBef>
            </a:pPr>
            <a:r>
              <a:rPr lang="en-US" sz="5000">
                <a:solidFill>
                  <a:srgbClr val="000000"/>
                </a:solidFill>
                <a:latin typeface="Arapey Bold"/>
                <a:ea typeface="Arapey Bold"/>
                <a:cs typeface="Arapey Bold"/>
                <a:sym typeface="Arapey Bold"/>
              </a:rPr>
              <a:t> UDYAAN inspired Innovation and start-up ideas</a:t>
            </a:r>
          </a:p>
        </p:txBody>
      </p:sp>
      <p:sp>
        <p:nvSpPr>
          <p:cNvPr id="6" name="TextBox 6"/>
          <p:cNvSpPr txBox="1"/>
          <p:nvPr/>
        </p:nvSpPr>
        <p:spPr>
          <a:xfrm>
            <a:off x="4986199" y="2238739"/>
            <a:ext cx="4759007" cy="3724275"/>
          </a:xfrm>
          <a:prstGeom prst="rect">
            <a:avLst/>
          </a:prstGeom>
        </p:spPr>
        <p:txBody>
          <a:bodyPr lIns="0" tIns="0" rIns="0" bIns="0" rtlCol="0" anchor="t">
            <a:spAutoFit/>
          </a:bodyPr>
          <a:lstStyle/>
          <a:p>
            <a:pPr algn="ctr">
              <a:lnSpc>
                <a:spcPts val="4200"/>
              </a:lnSpc>
              <a:spcBef>
                <a:spcPct val="0"/>
              </a:spcBef>
            </a:pPr>
            <a:r>
              <a:rPr lang="en-US" sz="3000">
                <a:solidFill>
                  <a:srgbClr val="000000"/>
                </a:solidFill>
                <a:latin typeface="Arapey Bold"/>
                <a:ea typeface="Arapey Bold"/>
                <a:cs typeface="Arapey Bold"/>
                <a:sym typeface="Arapey Bold"/>
              </a:rPr>
              <a:t>Smart Vermi compost bin- </a:t>
            </a:r>
            <a:r>
              <a:rPr lang="en-US" sz="3000">
                <a:solidFill>
                  <a:srgbClr val="000000"/>
                </a:solidFill>
                <a:latin typeface="Arapey"/>
                <a:ea typeface="Arapey"/>
                <a:cs typeface="Arapey"/>
                <a:sym typeface="Arapey"/>
              </a:rPr>
              <a:t>Developed a sensor-based device to monitor key parameters of the composting bin, enabling students to understand and optimise the composting process.  </a:t>
            </a:r>
          </a:p>
        </p:txBody>
      </p:sp>
      <p:sp>
        <p:nvSpPr>
          <p:cNvPr id="7" name="TextBox 7"/>
          <p:cNvSpPr txBox="1"/>
          <p:nvPr/>
        </p:nvSpPr>
        <p:spPr>
          <a:xfrm>
            <a:off x="6643405" y="7469456"/>
            <a:ext cx="5767319" cy="1590675"/>
          </a:xfrm>
          <a:prstGeom prst="rect">
            <a:avLst/>
          </a:prstGeom>
        </p:spPr>
        <p:txBody>
          <a:bodyPr lIns="0" tIns="0" rIns="0" bIns="0" rtlCol="0" anchor="t">
            <a:spAutoFit/>
          </a:bodyPr>
          <a:lstStyle/>
          <a:p>
            <a:pPr algn="ctr">
              <a:lnSpc>
                <a:spcPts val="4200"/>
              </a:lnSpc>
              <a:spcBef>
                <a:spcPct val="0"/>
              </a:spcBef>
            </a:pPr>
            <a:r>
              <a:rPr lang="en-US" sz="3000">
                <a:solidFill>
                  <a:srgbClr val="000000"/>
                </a:solidFill>
                <a:latin typeface="Arapey Bold"/>
                <a:ea typeface="Arapey Bold"/>
                <a:cs typeface="Arapey Bold"/>
                <a:sym typeface="Arapey Bold"/>
              </a:rPr>
              <a:t>Automated vertical Garden system- </a:t>
            </a:r>
            <a:r>
              <a:rPr lang="en-US" sz="3000">
                <a:solidFill>
                  <a:srgbClr val="000000"/>
                </a:solidFill>
                <a:latin typeface="Arapey"/>
                <a:ea typeface="Arapey"/>
                <a:cs typeface="Arapey"/>
                <a:sym typeface="Arapey"/>
              </a:rPr>
              <a:t>Exploring efficient ways to grow food in limited spaces</a:t>
            </a:r>
          </a:p>
        </p:txBody>
      </p:sp>
      <p:sp>
        <p:nvSpPr>
          <p:cNvPr id="8" name="TextBox 8"/>
          <p:cNvSpPr txBox="1"/>
          <p:nvPr/>
        </p:nvSpPr>
        <p:spPr>
          <a:xfrm>
            <a:off x="537484" y="1222016"/>
            <a:ext cx="17213032" cy="523875"/>
          </a:xfrm>
          <a:prstGeom prst="rect">
            <a:avLst/>
          </a:prstGeom>
        </p:spPr>
        <p:txBody>
          <a:bodyPr lIns="0" tIns="0" rIns="0" bIns="0" rtlCol="0" anchor="t">
            <a:spAutoFit/>
          </a:bodyPr>
          <a:lstStyle/>
          <a:p>
            <a:pPr algn="ctr">
              <a:lnSpc>
                <a:spcPts val="4200"/>
              </a:lnSpc>
              <a:spcBef>
                <a:spcPct val="0"/>
              </a:spcBef>
            </a:pPr>
            <a:r>
              <a:rPr lang="en-US" sz="3000">
                <a:solidFill>
                  <a:srgbClr val="000000"/>
                </a:solidFill>
                <a:latin typeface="Arapey Bold"/>
                <a:ea typeface="Arapey Bold"/>
                <a:cs typeface="Arapey Bold"/>
                <a:sym typeface="Arapey Bold"/>
              </a:rPr>
              <a:t>In 2026, a visiting NITI Aayog team selected two Udyaan-inspired student innovations as approved project ideas:</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sp>
        <p:nvSpPr>
          <p:cNvPr id="2" name="Freeform 2"/>
          <p:cNvSpPr/>
          <p:nvPr/>
        </p:nvSpPr>
        <p:spPr>
          <a:xfrm>
            <a:off x="406879" y="2690798"/>
            <a:ext cx="4154402" cy="2916769"/>
          </a:xfrm>
          <a:custGeom>
            <a:avLst/>
            <a:gdLst/>
            <a:ahLst/>
            <a:cxnLst/>
            <a:rect l="l" t="t" r="r" b="b"/>
            <a:pathLst>
              <a:path w="4154402" h="2916769">
                <a:moveTo>
                  <a:pt x="0" y="0"/>
                </a:moveTo>
                <a:lnTo>
                  <a:pt x="4154402" y="0"/>
                </a:lnTo>
                <a:lnTo>
                  <a:pt x="4154402" y="2916769"/>
                </a:lnTo>
                <a:lnTo>
                  <a:pt x="0" y="2916769"/>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sp>
      <p:sp>
        <p:nvSpPr>
          <p:cNvPr id="3" name="Freeform 3"/>
          <p:cNvSpPr/>
          <p:nvPr/>
        </p:nvSpPr>
        <p:spPr>
          <a:xfrm>
            <a:off x="4815913" y="2690798"/>
            <a:ext cx="5446671" cy="7415872"/>
          </a:xfrm>
          <a:custGeom>
            <a:avLst/>
            <a:gdLst/>
            <a:ahLst/>
            <a:cxnLst/>
            <a:rect l="l" t="t" r="r" b="b"/>
            <a:pathLst>
              <a:path w="5446671" h="7415872">
                <a:moveTo>
                  <a:pt x="0" y="0"/>
                </a:moveTo>
                <a:lnTo>
                  <a:pt x="5446671" y="0"/>
                </a:lnTo>
                <a:lnTo>
                  <a:pt x="5446671" y="7415872"/>
                </a:lnTo>
                <a:lnTo>
                  <a:pt x="0" y="7415872"/>
                </a:lnTo>
                <a:lnTo>
                  <a:pt x="0" y="0"/>
                </a:lnTo>
                <a:close/>
              </a:path>
            </a:pathLst>
          </a:custGeom>
          <a:blipFill>
            <a:blip r:embed="rId3" cstate="screen">
              <a:extLst>
                <a:ext uri="{28A0092B-C50C-407E-A947-70E740481C1C}">
                  <a14:useLocalDpi xmlns:a14="http://schemas.microsoft.com/office/drawing/2010/main"/>
                </a:ext>
              </a:extLst>
            </a:blip>
            <a:stretch>
              <a:fillRect l="-13" r="-13" b="-14100"/>
            </a:stretch>
          </a:blipFill>
        </p:spPr>
      </p:sp>
      <p:sp>
        <p:nvSpPr>
          <p:cNvPr id="4" name="Freeform 4"/>
          <p:cNvSpPr/>
          <p:nvPr/>
        </p:nvSpPr>
        <p:spPr>
          <a:xfrm>
            <a:off x="406879" y="5822042"/>
            <a:ext cx="4154402" cy="4284627"/>
          </a:xfrm>
          <a:custGeom>
            <a:avLst/>
            <a:gdLst/>
            <a:ahLst/>
            <a:cxnLst/>
            <a:rect l="l" t="t" r="r" b="b"/>
            <a:pathLst>
              <a:path w="4154402" h="4284627">
                <a:moveTo>
                  <a:pt x="0" y="0"/>
                </a:moveTo>
                <a:lnTo>
                  <a:pt x="4154402" y="0"/>
                </a:lnTo>
                <a:lnTo>
                  <a:pt x="4154402" y="4284628"/>
                </a:lnTo>
                <a:lnTo>
                  <a:pt x="0" y="4284628"/>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sp>
      <p:sp>
        <p:nvSpPr>
          <p:cNvPr id="5" name="Freeform 5"/>
          <p:cNvSpPr/>
          <p:nvPr/>
        </p:nvSpPr>
        <p:spPr>
          <a:xfrm>
            <a:off x="10519759" y="2715127"/>
            <a:ext cx="7391542" cy="7391542"/>
          </a:xfrm>
          <a:custGeom>
            <a:avLst/>
            <a:gdLst/>
            <a:ahLst/>
            <a:cxnLst/>
            <a:rect l="l" t="t" r="r" b="b"/>
            <a:pathLst>
              <a:path w="7391542" h="7391542">
                <a:moveTo>
                  <a:pt x="0" y="0"/>
                </a:moveTo>
                <a:lnTo>
                  <a:pt x="7391543" y="0"/>
                </a:lnTo>
                <a:lnTo>
                  <a:pt x="7391543" y="7391543"/>
                </a:lnTo>
                <a:lnTo>
                  <a:pt x="0" y="7391543"/>
                </a:lnTo>
                <a:lnTo>
                  <a:pt x="0" y="0"/>
                </a:lnTo>
                <a:close/>
              </a:path>
            </a:pathLst>
          </a:custGeom>
          <a:blipFill>
            <a:blip r:embed="rId5"/>
            <a:stretch>
              <a:fillRect/>
            </a:stretch>
          </a:blipFill>
        </p:spPr>
      </p:sp>
      <p:sp>
        <p:nvSpPr>
          <p:cNvPr id="6" name="Freeform 6"/>
          <p:cNvSpPr/>
          <p:nvPr/>
        </p:nvSpPr>
        <p:spPr>
          <a:xfrm>
            <a:off x="0"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6"/>
            <a:stretch>
              <a:fillRect/>
            </a:stretch>
          </a:blipFill>
        </p:spPr>
      </p:sp>
      <p:sp>
        <p:nvSpPr>
          <p:cNvPr id="7" name="TextBox 7"/>
          <p:cNvSpPr txBox="1"/>
          <p:nvPr/>
        </p:nvSpPr>
        <p:spPr>
          <a:xfrm>
            <a:off x="1766567" y="101685"/>
            <a:ext cx="15992565" cy="2105025"/>
          </a:xfrm>
          <a:prstGeom prst="rect">
            <a:avLst/>
          </a:prstGeom>
        </p:spPr>
        <p:txBody>
          <a:bodyPr lIns="0" tIns="0" rIns="0" bIns="0" rtlCol="0" anchor="t">
            <a:spAutoFit/>
          </a:bodyPr>
          <a:lstStyle/>
          <a:p>
            <a:pPr algn="ctr">
              <a:lnSpc>
                <a:spcPts val="8400"/>
              </a:lnSpc>
              <a:spcBef>
                <a:spcPct val="0"/>
              </a:spcBef>
            </a:pPr>
            <a:r>
              <a:rPr lang="en-US" sz="6000">
                <a:solidFill>
                  <a:srgbClr val="000000"/>
                </a:solidFill>
                <a:latin typeface="Arapey Bold"/>
                <a:ea typeface="Arapey Bold"/>
                <a:cs typeface="Arapey Bold"/>
                <a:sym typeface="Arapey Bold"/>
              </a:rPr>
              <a:t> “It Bloomed! - “From a seed in Udyaan .... to a seed of learning at home.”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pic>
        <p:nvPicPr>
          <p:cNvPr id="2" name="Picture 2" descr="VID-20260927-WA003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5636" r="5636"/>
          <a:stretch>
            <a:fillRect/>
          </a:stretch>
        </p:blipFill>
        <p:spPr>
          <a:xfrm>
            <a:off x="10292478" y="1931809"/>
            <a:ext cx="3704511" cy="7455695"/>
          </a:xfrm>
          <a:prstGeom prst="rect">
            <a:avLst/>
          </a:prstGeom>
        </p:spPr>
      </p:pic>
      <p:sp>
        <p:nvSpPr>
          <p:cNvPr id="3" name="Freeform 3" descr="1790578981439.jpg"/>
          <p:cNvSpPr/>
          <p:nvPr/>
        </p:nvSpPr>
        <p:spPr>
          <a:xfrm>
            <a:off x="7002572" y="4776243"/>
            <a:ext cx="3008576" cy="4611261"/>
          </a:xfrm>
          <a:custGeom>
            <a:avLst/>
            <a:gdLst/>
            <a:ahLst/>
            <a:cxnLst/>
            <a:rect l="l" t="t" r="r" b="b"/>
            <a:pathLst>
              <a:path w="3008576" h="4611261">
                <a:moveTo>
                  <a:pt x="0" y="0"/>
                </a:moveTo>
                <a:lnTo>
                  <a:pt x="3008576" y="0"/>
                </a:lnTo>
                <a:lnTo>
                  <a:pt x="3008576" y="4611261"/>
                </a:lnTo>
                <a:lnTo>
                  <a:pt x="0" y="4611261"/>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sp>
      <p:sp>
        <p:nvSpPr>
          <p:cNvPr id="4" name="Freeform 4" descr="1790580792911.jpg"/>
          <p:cNvSpPr/>
          <p:nvPr/>
        </p:nvSpPr>
        <p:spPr>
          <a:xfrm>
            <a:off x="14282739" y="1920689"/>
            <a:ext cx="3215361" cy="2607904"/>
          </a:xfrm>
          <a:custGeom>
            <a:avLst/>
            <a:gdLst/>
            <a:ahLst/>
            <a:cxnLst/>
            <a:rect l="l" t="t" r="r" b="b"/>
            <a:pathLst>
              <a:path w="3215361" h="2607904">
                <a:moveTo>
                  <a:pt x="0" y="0"/>
                </a:moveTo>
                <a:lnTo>
                  <a:pt x="3215361" y="0"/>
                </a:lnTo>
                <a:lnTo>
                  <a:pt x="3215361" y="2607904"/>
                </a:lnTo>
                <a:lnTo>
                  <a:pt x="0" y="2607904"/>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sp>
      <p:sp>
        <p:nvSpPr>
          <p:cNvPr id="5" name="Freeform 5" descr="1790580793128.jpg"/>
          <p:cNvSpPr/>
          <p:nvPr/>
        </p:nvSpPr>
        <p:spPr>
          <a:xfrm>
            <a:off x="14278319" y="4766718"/>
            <a:ext cx="3219781" cy="4620786"/>
          </a:xfrm>
          <a:custGeom>
            <a:avLst/>
            <a:gdLst/>
            <a:ahLst/>
            <a:cxnLst/>
            <a:rect l="l" t="t" r="r" b="b"/>
            <a:pathLst>
              <a:path w="3219781" h="4620786">
                <a:moveTo>
                  <a:pt x="0" y="0"/>
                </a:moveTo>
                <a:lnTo>
                  <a:pt x="3219781" y="0"/>
                </a:lnTo>
                <a:lnTo>
                  <a:pt x="3219781" y="4620786"/>
                </a:lnTo>
                <a:lnTo>
                  <a:pt x="0" y="4620786"/>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sp>
      <p:sp>
        <p:nvSpPr>
          <p:cNvPr id="6" name="Freeform 6" descr="IMG-20260927-WA0012(1).jpg"/>
          <p:cNvSpPr/>
          <p:nvPr/>
        </p:nvSpPr>
        <p:spPr>
          <a:xfrm>
            <a:off x="7002572" y="1931809"/>
            <a:ext cx="3008576" cy="2596785"/>
          </a:xfrm>
          <a:custGeom>
            <a:avLst/>
            <a:gdLst/>
            <a:ahLst/>
            <a:cxnLst/>
            <a:rect l="l" t="t" r="r" b="b"/>
            <a:pathLst>
              <a:path w="3008576" h="2596785">
                <a:moveTo>
                  <a:pt x="0" y="0"/>
                </a:moveTo>
                <a:lnTo>
                  <a:pt x="3008576" y="0"/>
                </a:lnTo>
                <a:lnTo>
                  <a:pt x="3008576" y="2596784"/>
                </a:lnTo>
                <a:lnTo>
                  <a:pt x="0" y="2596784"/>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sp>
      <p:grpSp>
        <p:nvGrpSpPr>
          <p:cNvPr id="7" name="Group 7"/>
          <p:cNvGrpSpPr/>
          <p:nvPr/>
        </p:nvGrpSpPr>
        <p:grpSpPr>
          <a:xfrm>
            <a:off x="470979" y="1920689"/>
            <a:ext cx="6245843" cy="7466815"/>
            <a:chOff x="0" y="0"/>
            <a:chExt cx="1644996" cy="1966569"/>
          </a:xfrm>
        </p:grpSpPr>
        <p:sp>
          <p:nvSpPr>
            <p:cNvPr id="8" name="Freeform 8"/>
            <p:cNvSpPr/>
            <p:nvPr/>
          </p:nvSpPr>
          <p:spPr>
            <a:xfrm>
              <a:off x="0" y="0"/>
              <a:ext cx="1644996" cy="1966569"/>
            </a:xfrm>
            <a:custGeom>
              <a:avLst/>
              <a:gdLst/>
              <a:ahLst/>
              <a:cxnLst/>
              <a:rect l="l" t="t" r="r" b="b"/>
              <a:pathLst>
                <a:path w="1644996" h="1966569">
                  <a:moveTo>
                    <a:pt x="21072" y="0"/>
                  </a:moveTo>
                  <a:lnTo>
                    <a:pt x="1623924" y="0"/>
                  </a:lnTo>
                  <a:cubicBezTo>
                    <a:pt x="1629512" y="0"/>
                    <a:pt x="1634872" y="2220"/>
                    <a:pt x="1638824" y="6172"/>
                  </a:cubicBezTo>
                  <a:cubicBezTo>
                    <a:pt x="1642776" y="10124"/>
                    <a:pt x="1644996" y="15483"/>
                    <a:pt x="1644996" y="21072"/>
                  </a:cubicBezTo>
                  <a:lnTo>
                    <a:pt x="1644996" y="1945497"/>
                  </a:lnTo>
                  <a:cubicBezTo>
                    <a:pt x="1644996" y="1951085"/>
                    <a:pt x="1642776" y="1956445"/>
                    <a:pt x="1638824" y="1960397"/>
                  </a:cubicBezTo>
                  <a:cubicBezTo>
                    <a:pt x="1634872" y="1964349"/>
                    <a:pt x="1629512" y="1966569"/>
                    <a:pt x="1623924" y="1966569"/>
                  </a:cubicBezTo>
                  <a:lnTo>
                    <a:pt x="21072" y="1966569"/>
                  </a:lnTo>
                  <a:cubicBezTo>
                    <a:pt x="9434" y="1966569"/>
                    <a:pt x="0" y="1957134"/>
                    <a:pt x="0" y="1945497"/>
                  </a:cubicBezTo>
                  <a:lnTo>
                    <a:pt x="0" y="21072"/>
                  </a:lnTo>
                  <a:cubicBezTo>
                    <a:pt x="0" y="9434"/>
                    <a:pt x="9434" y="0"/>
                    <a:pt x="21072" y="0"/>
                  </a:cubicBezTo>
                  <a:close/>
                </a:path>
              </a:pathLst>
            </a:custGeom>
            <a:solidFill>
              <a:srgbClr val="C3CC87"/>
            </a:solidFill>
            <a:ln w="38100" cap="sq">
              <a:solidFill>
                <a:srgbClr val="744A34"/>
              </a:solidFill>
              <a:prstDash val="solid"/>
              <a:miter/>
            </a:ln>
          </p:spPr>
        </p:sp>
        <p:sp>
          <p:nvSpPr>
            <p:cNvPr id="9" name="TextBox 9"/>
            <p:cNvSpPr txBox="1"/>
            <p:nvPr/>
          </p:nvSpPr>
          <p:spPr>
            <a:xfrm>
              <a:off x="0" y="-47625"/>
              <a:ext cx="1644996" cy="2014194"/>
            </a:xfrm>
            <a:prstGeom prst="rect">
              <a:avLst/>
            </a:prstGeom>
          </p:spPr>
          <p:txBody>
            <a:bodyPr lIns="50800" tIns="50800" rIns="50800" bIns="50800" rtlCol="0" anchor="ctr"/>
            <a:lstStyle/>
            <a:p>
              <a:pPr algn="ctr">
                <a:lnSpc>
                  <a:spcPts val="2800"/>
                </a:lnSpc>
              </a:pPr>
              <a:endParaRPr/>
            </a:p>
          </p:txBody>
        </p:sp>
      </p:grpSp>
      <p:sp>
        <p:nvSpPr>
          <p:cNvPr id="10" name="Freeform 10"/>
          <p:cNvSpPr/>
          <p:nvPr/>
        </p:nvSpPr>
        <p:spPr>
          <a:xfrm>
            <a:off x="9525"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9"/>
            <a:stretch>
              <a:fillRect/>
            </a:stretch>
          </a:blipFill>
        </p:spPr>
      </p:sp>
      <p:sp>
        <p:nvSpPr>
          <p:cNvPr id="11" name="TextBox 11"/>
          <p:cNvSpPr txBox="1"/>
          <p:nvPr/>
        </p:nvSpPr>
        <p:spPr>
          <a:xfrm>
            <a:off x="673239" y="3334"/>
            <a:ext cx="16824861" cy="1038225"/>
          </a:xfrm>
          <a:prstGeom prst="rect">
            <a:avLst/>
          </a:prstGeom>
        </p:spPr>
        <p:txBody>
          <a:bodyPr lIns="0" tIns="0" rIns="0" bIns="0" rtlCol="0" anchor="t">
            <a:spAutoFit/>
          </a:bodyPr>
          <a:lstStyle/>
          <a:p>
            <a:pPr algn="ctr">
              <a:lnSpc>
                <a:spcPts val="8400"/>
              </a:lnSpc>
              <a:spcBef>
                <a:spcPct val="0"/>
              </a:spcBef>
            </a:pPr>
            <a:r>
              <a:rPr lang="en-US" sz="6000">
                <a:solidFill>
                  <a:srgbClr val="000000"/>
                </a:solidFill>
                <a:latin typeface="Arapey Bold"/>
                <a:ea typeface="Arapey Bold"/>
                <a:cs typeface="Arapey Bold"/>
                <a:sym typeface="Arapey Bold"/>
              </a:rPr>
              <a:t>FROM UDYAAN TO COMMUNITY ACTION</a:t>
            </a:r>
          </a:p>
        </p:txBody>
      </p:sp>
      <p:sp>
        <p:nvSpPr>
          <p:cNvPr id="12" name="TextBox 12"/>
          <p:cNvSpPr txBox="1"/>
          <p:nvPr/>
        </p:nvSpPr>
        <p:spPr>
          <a:xfrm>
            <a:off x="831047" y="2158422"/>
            <a:ext cx="5525707" cy="6924675"/>
          </a:xfrm>
          <a:prstGeom prst="rect">
            <a:avLst/>
          </a:prstGeom>
        </p:spPr>
        <p:txBody>
          <a:bodyPr lIns="0" tIns="0" rIns="0" bIns="0" rtlCol="0" anchor="t">
            <a:spAutoFit/>
          </a:bodyPr>
          <a:lstStyle/>
          <a:p>
            <a:pPr algn="ctr">
              <a:lnSpc>
                <a:spcPts val="4200"/>
              </a:lnSpc>
              <a:spcBef>
                <a:spcPct val="0"/>
              </a:spcBef>
            </a:pPr>
            <a:r>
              <a:rPr lang="en-US" sz="3000">
                <a:solidFill>
                  <a:srgbClr val="000000"/>
                </a:solidFill>
                <a:latin typeface="Arapey"/>
                <a:ea typeface="Arapey"/>
                <a:cs typeface="Arapey"/>
                <a:sym typeface="Arapey"/>
              </a:rPr>
              <a:t>In a creative and impactful initiative, Shilpites collected paper bags and crafted new ones from recycled newspapers. These eco-friendly bags were then distributed at GKVK Sante, where students also engaged vendors in meaningful conversations about reducing plastic use and embracing sustainable practices. The school children promise to relentlessly pursue this inititiatve every month.....</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3CC87"/>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rcRect/>
          <a:stretch>
            <a:fillRect/>
          </a:stretch>
        </p:blipFill>
        <p:spPr>
          <a:xfrm>
            <a:off x="956048" y="1291739"/>
            <a:ext cx="4185724" cy="7441287"/>
          </a:xfrm>
          <a:prstGeom prst="rect">
            <a:avLst/>
          </a:prstGeom>
        </p:spPr>
      </p:pic>
      <p:pic>
        <p:nvPicPr>
          <p:cNvPr id="3" name="Picture 3">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rcRect/>
          <a:stretch>
            <a:fillRect/>
          </a:stretch>
        </p:blipFill>
        <p:spPr>
          <a:xfrm>
            <a:off x="6330272" y="1311600"/>
            <a:ext cx="4191413" cy="7451400"/>
          </a:xfrm>
          <a:prstGeom prst="rect">
            <a:avLst/>
          </a:prstGeom>
        </p:spPr>
      </p:pic>
      <p:pic>
        <p:nvPicPr>
          <p:cNvPr id="4" name="Picture 4" descr="20260824_141824.mp4">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0"/>
          <a:srcRect/>
          <a:stretch>
            <a:fillRect/>
          </a:stretch>
        </p:blipFill>
        <p:spPr>
          <a:xfrm>
            <a:off x="12211767" y="1291739"/>
            <a:ext cx="4185724" cy="7441287"/>
          </a:xfrm>
          <a:prstGeom prst="rect">
            <a:avLst/>
          </a:prstGeom>
        </p:spPr>
      </p:pic>
      <p:sp>
        <p:nvSpPr>
          <p:cNvPr id="5" name="Freeform 5"/>
          <p:cNvSpPr/>
          <p:nvPr/>
        </p:nvSpPr>
        <p:spPr>
          <a:xfrm>
            <a:off x="-90903" y="-59574"/>
            <a:ext cx="2093903" cy="1414548"/>
          </a:xfrm>
          <a:custGeom>
            <a:avLst/>
            <a:gdLst/>
            <a:ahLst/>
            <a:cxnLst/>
            <a:rect l="l" t="t" r="r" b="b"/>
            <a:pathLst>
              <a:path w="2093903" h="1414548">
                <a:moveTo>
                  <a:pt x="0" y="0"/>
                </a:moveTo>
                <a:lnTo>
                  <a:pt x="2093902" y="0"/>
                </a:lnTo>
                <a:lnTo>
                  <a:pt x="2093902" y="1414548"/>
                </a:lnTo>
                <a:lnTo>
                  <a:pt x="0" y="1414548"/>
                </a:lnTo>
                <a:lnTo>
                  <a:pt x="0" y="0"/>
                </a:lnTo>
                <a:close/>
              </a:path>
            </a:pathLst>
          </a:custGeom>
          <a:blipFill>
            <a:blip r:embed="rId11"/>
            <a:stretch>
              <a:fillRect/>
            </a:stretch>
          </a:blipFill>
        </p:spPr>
      </p:sp>
      <p:sp>
        <p:nvSpPr>
          <p:cNvPr id="6" name="TextBox 6"/>
          <p:cNvSpPr txBox="1"/>
          <p:nvPr/>
        </p:nvSpPr>
        <p:spPr>
          <a:xfrm>
            <a:off x="1380218" y="257175"/>
            <a:ext cx="4950054" cy="771525"/>
          </a:xfrm>
          <a:prstGeom prst="rect">
            <a:avLst/>
          </a:prstGeom>
        </p:spPr>
        <p:txBody>
          <a:bodyPr lIns="0" tIns="0" rIns="0" bIns="0" rtlCol="0" anchor="t">
            <a:spAutoFit/>
          </a:bodyPr>
          <a:lstStyle/>
          <a:p>
            <a:pPr algn="ctr">
              <a:lnSpc>
                <a:spcPts val="6000"/>
              </a:lnSpc>
              <a:spcBef>
                <a:spcPct val="0"/>
              </a:spcBef>
            </a:pPr>
            <a:r>
              <a:rPr lang="en-US" sz="5000">
                <a:solidFill>
                  <a:srgbClr val="1D1E14"/>
                </a:solidFill>
                <a:latin typeface="Arapey Bold"/>
                <a:ea typeface="Arapey Bold"/>
                <a:cs typeface="Arapey Bold"/>
                <a:sym typeface="Arapey Bold"/>
              </a:rPr>
              <a:t>Testimonials:</a:t>
            </a:r>
          </a:p>
        </p:txBody>
      </p:sp>
      <p:sp>
        <p:nvSpPr>
          <p:cNvPr id="7" name="TextBox 7"/>
          <p:cNvSpPr txBox="1"/>
          <p:nvPr/>
        </p:nvSpPr>
        <p:spPr>
          <a:xfrm>
            <a:off x="1028700" y="8696325"/>
            <a:ext cx="3779577" cy="1590675"/>
          </a:xfrm>
          <a:prstGeom prst="rect">
            <a:avLst/>
          </a:prstGeom>
        </p:spPr>
        <p:txBody>
          <a:bodyPr lIns="0" tIns="0" rIns="0" bIns="0" rtlCol="0" anchor="t">
            <a:spAutoFit/>
          </a:bodyPr>
          <a:lstStyle/>
          <a:p>
            <a:pPr algn="ctr">
              <a:lnSpc>
                <a:spcPts val="4200"/>
              </a:lnSpc>
            </a:pPr>
            <a:r>
              <a:rPr lang="en-US" sz="3000">
                <a:solidFill>
                  <a:srgbClr val="000000"/>
                </a:solidFill>
                <a:latin typeface="Arapey"/>
                <a:ea typeface="Arapey"/>
                <a:cs typeface="Arapey"/>
                <a:sym typeface="Arapey"/>
              </a:rPr>
              <a:t>“I Want to be a Farmer when I grow up” </a:t>
            </a:r>
          </a:p>
          <a:p>
            <a:pPr algn="ctr">
              <a:lnSpc>
                <a:spcPts val="4200"/>
              </a:lnSpc>
            </a:pPr>
            <a:r>
              <a:rPr lang="en-US" sz="3000">
                <a:solidFill>
                  <a:srgbClr val="000000"/>
                </a:solidFill>
                <a:latin typeface="Arapey"/>
                <a:ea typeface="Arapey"/>
                <a:cs typeface="Arapey"/>
                <a:sym typeface="Arapey"/>
              </a:rPr>
              <a:t>-Student Sahana</a:t>
            </a:r>
          </a:p>
        </p:txBody>
      </p:sp>
      <p:sp>
        <p:nvSpPr>
          <p:cNvPr id="8" name="TextBox 8"/>
          <p:cNvSpPr txBox="1"/>
          <p:nvPr/>
        </p:nvSpPr>
        <p:spPr>
          <a:xfrm>
            <a:off x="6330272" y="8691355"/>
            <a:ext cx="4133917" cy="1595645"/>
          </a:xfrm>
          <a:prstGeom prst="rect">
            <a:avLst/>
          </a:prstGeom>
        </p:spPr>
        <p:txBody>
          <a:bodyPr lIns="0" tIns="0" rIns="0" bIns="0" rtlCol="0" anchor="t">
            <a:spAutoFit/>
          </a:bodyPr>
          <a:lstStyle/>
          <a:p>
            <a:pPr algn="ctr">
              <a:lnSpc>
                <a:spcPts val="4236"/>
              </a:lnSpc>
            </a:pPr>
            <a:r>
              <a:rPr lang="en-US" sz="3025">
                <a:solidFill>
                  <a:srgbClr val="000000"/>
                </a:solidFill>
                <a:latin typeface="Arapey"/>
                <a:ea typeface="Arapey"/>
                <a:cs typeface="Arapey"/>
                <a:sym typeface="Arapey"/>
              </a:rPr>
              <a:t>“Impressive initiative ... please keep it on” </a:t>
            </a:r>
          </a:p>
          <a:p>
            <a:pPr algn="ctr">
              <a:lnSpc>
                <a:spcPts val="4236"/>
              </a:lnSpc>
            </a:pPr>
            <a:r>
              <a:rPr lang="en-US" sz="3025">
                <a:solidFill>
                  <a:srgbClr val="000000"/>
                </a:solidFill>
                <a:latin typeface="Arapey"/>
                <a:ea typeface="Arapey"/>
                <a:cs typeface="Arapey"/>
                <a:sym typeface="Arapey"/>
              </a:rPr>
              <a:t>-Parent</a:t>
            </a:r>
          </a:p>
        </p:txBody>
      </p:sp>
      <p:sp>
        <p:nvSpPr>
          <p:cNvPr id="9" name="TextBox 9"/>
          <p:cNvSpPr txBox="1"/>
          <p:nvPr/>
        </p:nvSpPr>
        <p:spPr>
          <a:xfrm>
            <a:off x="12414840" y="8960540"/>
            <a:ext cx="3779577" cy="1057275"/>
          </a:xfrm>
          <a:prstGeom prst="rect">
            <a:avLst/>
          </a:prstGeom>
        </p:spPr>
        <p:txBody>
          <a:bodyPr lIns="0" tIns="0" rIns="0" bIns="0" rtlCol="0" anchor="t">
            <a:spAutoFit/>
          </a:bodyPr>
          <a:lstStyle/>
          <a:p>
            <a:pPr algn="ctr">
              <a:lnSpc>
                <a:spcPts val="4200"/>
              </a:lnSpc>
            </a:pPr>
            <a:r>
              <a:rPr lang="en-US" sz="3000">
                <a:solidFill>
                  <a:srgbClr val="000000"/>
                </a:solidFill>
                <a:latin typeface="Arapey"/>
                <a:ea typeface="Arapey"/>
                <a:cs typeface="Arapey"/>
                <a:sym typeface="Arapey"/>
              </a:rPr>
              <a:t>“Very tasty......” </a:t>
            </a:r>
          </a:p>
          <a:p>
            <a:pPr algn="ctr">
              <a:lnSpc>
                <a:spcPts val="4200"/>
              </a:lnSpc>
            </a:pPr>
            <a:r>
              <a:rPr lang="en-US" sz="3000">
                <a:solidFill>
                  <a:srgbClr val="000000"/>
                </a:solidFill>
                <a:latin typeface="Arapey"/>
                <a:ea typeface="Arapey"/>
                <a:cs typeface="Arapey"/>
                <a:sym typeface="Arapey"/>
              </a:rPr>
              <a:t>-Educator Sindhu</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video>
              <p:cMediaNode vol="100000">
                <p:cTn id="3" fill="hold" display="0">
                  <p:stCondLst>
                    <p:cond delay="indefinite"/>
                  </p:stCondLst>
                </p:cTn>
                <p:tgtEl>
                  <p:spTgt spid="3"/>
                </p:tgtEl>
              </p:cMediaNode>
            </p:video>
            <p:video>
              <p:cMediaNode vol="100000">
                <p:cTn id="4"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sp>
      <p:sp>
        <p:nvSpPr>
          <p:cNvPr id="3" name="TextBox 3"/>
          <p:cNvSpPr txBox="1"/>
          <p:nvPr/>
        </p:nvSpPr>
        <p:spPr>
          <a:xfrm>
            <a:off x="395396" y="9073169"/>
            <a:ext cx="17648119" cy="1009650"/>
          </a:xfrm>
          <a:prstGeom prst="rect">
            <a:avLst/>
          </a:prstGeom>
        </p:spPr>
        <p:txBody>
          <a:bodyPr lIns="0" tIns="0" rIns="0" bIns="0" rtlCol="0" anchor="t">
            <a:spAutoFit/>
          </a:bodyPr>
          <a:lstStyle/>
          <a:p>
            <a:pPr algn="ctr">
              <a:lnSpc>
                <a:spcPts val="3879"/>
              </a:lnSpc>
            </a:pPr>
            <a:r>
              <a:rPr lang="en-US" sz="3232">
                <a:solidFill>
                  <a:srgbClr val="8CA731"/>
                </a:solidFill>
                <a:latin typeface="Arapey Bold"/>
                <a:ea typeface="Arapey Bold"/>
                <a:cs typeface="Arapey Bold"/>
                <a:sym typeface="Arapey Bold"/>
              </a:rPr>
              <a:t>Thank You for support and encouragement</a:t>
            </a:r>
          </a:p>
          <a:p>
            <a:pPr marL="0" lvl="0" indent="0" algn="ctr">
              <a:lnSpc>
                <a:spcPts val="4189"/>
              </a:lnSpc>
              <a:spcBef>
                <a:spcPct val="0"/>
              </a:spcBef>
            </a:pPr>
            <a:r>
              <a:rPr lang="en-US" sz="3490">
                <a:solidFill>
                  <a:srgbClr val="8CA731"/>
                </a:solidFill>
                <a:latin typeface="Arapey Bold"/>
                <a:ea typeface="Arapey Bold"/>
                <a:cs typeface="Arapey Bold"/>
                <a:sym typeface="Arapey Bold"/>
              </a:rPr>
              <a:t>@ Shilp Udyaan</a:t>
            </a:r>
          </a:p>
        </p:txBody>
      </p:sp>
      <p:grpSp>
        <p:nvGrpSpPr>
          <p:cNvPr id="4" name="Group 4"/>
          <p:cNvGrpSpPr/>
          <p:nvPr/>
        </p:nvGrpSpPr>
        <p:grpSpPr>
          <a:xfrm>
            <a:off x="727012" y="707274"/>
            <a:ext cx="16984887" cy="6727723"/>
            <a:chOff x="0" y="0"/>
            <a:chExt cx="22646516" cy="8970297"/>
          </a:xfrm>
        </p:grpSpPr>
        <p:pic>
          <p:nvPicPr>
            <p:cNvPr id="5"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22646516" cy="8970297"/>
            </a:xfrm>
            <a:prstGeom prst="rect">
              <a:avLst/>
            </a:prstGeom>
          </p:spPr>
        </p:pic>
      </p:grpSp>
      <p:sp>
        <p:nvSpPr>
          <p:cNvPr id="6" name="Freeform 6"/>
          <p:cNvSpPr/>
          <p:nvPr/>
        </p:nvSpPr>
        <p:spPr>
          <a:xfrm>
            <a:off x="0" y="0"/>
            <a:ext cx="2093903" cy="1414548"/>
          </a:xfrm>
          <a:custGeom>
            <a:avLst/>
            <a:gdLst/>
            <a:ahLst/>
            <a:cxnLst/>
            <a:rect l="l" t="t" r="r" b="b"/>
            <a:pathLst>
              <a:path w="2093903" h="1414548">
                <a:moveTo>
                  <a:pt x="0" y="0"/>
                </a:moveTo>
                <a:lnTo>
                  <a:pt x="2093903" y="0"/>
                </a:lnTo>
                <a:lnTo>
                  <a:pt x="2093903" y="1414548"/>
                </a:lnTo>
                <a:lnTo>
                  <a:pt x="0" y="1414548"/>
                </a:lnTo>
                <a:lnTo>
                  <a:pt x="0" y="0"/>
                </a:lnTo>
                <a:close/>
              </a:path>
            </a:pathLst>
          </a:custGeom>
          <a:blipFill>
            <a:blip r:embed="rId4"/>
            <a:stretch>
              <a:fillRect/>
            </a:stretch>
          </a:blipFill>
        </p:spPr>
      </p:sp>
      <p:sp>
        <p:nvSpPr>
          <p:cNvPr id="7" name="TextBox 7"/>
          <p:cNvSpPr txBox="1"/>
          <p:nvPr/>
        </p:nvSpPr>
        <p:spPr>
          <a:xfrm>
            <a:off x="1608857" y="7339747"/>
            <a:ext cx="15221197" cy="1595649"/>
          </a:xfrm>
          <a:prstGeom prst="rect">
            <a:avLst/>
          </a:prstGeom>
        </p:spPr>
        <p:txBody>
          <a:bodyPr lIns="0" tIns="0" rIns="0" bIns="0" rtlCol="0" anchor="t">
            <a:spAutoFit/>
          </a:bodyPr>
          <a:lstStyle/>
          <a:p>
            <a:pPr algn="ctr">
              <a:lnSpc>
                <a:spcPts val="6396"/>
              </a:lnSpc>
              <a:spcBef>
                <a:spcPct val="0"/>
              </a:spcBef>
            </a:pPr>
            <a:r>
              <a:rPr lang="en-US" sz="4569">
                <a:solidFill>
                  <a:srgbClr val="FFFFFF"/>
                </a:solidFill>
                <a:latin typeface="Arapey"/>
                <a:ea typeface="Arapey"/>
                <a:cs typeface="Arapey"/>
                <a:sym typeface="Arapey"/>
              </a:rPr>
              <a:t>A seed was planted → the garden grew → the learners grew → the community grew → the idea continues to grow.</a:t>
            </a:r>
          </a:p>
        </p:txBody>
      </p:sp>
    </p:spTree>
  </p:cSld>
  <p:clrMapOvr>
    <a:masterClrMapping/>
  </p:clrMapOvr>
  <p:transition spd="slow">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922</Words>
  <Application>Microsoft Office PowerPoint</Application>
  <PresentationFormat>Custom</PresentationFormat>
  <Paragraphs>161</Paragraphs>
  <Slides>22</Slides>
  <Notes>0</Notes>
  <HiddenSlides>0</HiddenSlides>
  <MMClips>13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Arapey Bold</vt:lpstr>
      <vt:lpstr>Calibri</vt:lpstr>
      <vt:lpstr>Arial</vt:lpstr>
      <vt:lpstr>Arapey</vt:lpstr>
      <vt:lpstr>Arapey Bold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SDG Presentation</dc:title>
  <dc:creator>Jayita</dc:creator>
  <cp:lastModifiedBy>Jayita Boral</cp:lastModifiedBy>
  <cp:revision>14</cp:revision>
  <cp:lastPrinted>2026-09-30T15:04:26Z</cp:lastPrinted>
  <dcterms:created xsi:type="dcterms:W3CDTF">2006-08-16T00:00:00Z</dcterms:created>
  <dcterms:modified xsi:type="dcterms:W3CDTF">2026-10-01T06:17:56Z</dcterms:modified>
  <dc:identifier>DAHWOJ4R_6c</dc:identifier>
</cp:coreProperties>
</file>